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</p:sldIdLst>
  <p:sldSz cx="9144000" cy="5143500" type="screen4x3"/>
  <p:notesSz cx="51435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notesMaster" Target="notesMasters/notesMaster1.xml"/><Relationship Id="rId38" Type="http://schemas.openxmlformats.org/officeDocument/2006/relationships/theme" Target="theme/theme2.xml"/><Relationship Id="rId39" Type="http://schemas.openxmlformats.org/officeDocument/2006/relationships/presProps" Target="presProps.xml"/><Relationship Id="rId40" Type="http://schemas.openxmlformats.org/officeDocument/2006/relationships/viewProps" Target="viewProps.xml"/><Relationship Id="rId41" Type="http://schemas.openxmlformats.org/officeDocument/2006/relationships/theme" Target="theme/theme1.xml"/><Relationship Id="rId42" Type="http://schemas.openxmlformats.org/officeDocument/2006/relationships/tableStyles" Target="tableStyles.xml"/></Relationships>

</file>

<file path=ppt/notesMasters/_rels/notesMaster1.xml.rels><?xml version="1.0" encoding="UTF-8" standalone="yes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6EBAA8-ADDE-4290-A9BE-D64DC1002B1F}" type="datetimeFigureOut">
              <a:rPr lang="en-US" smtClean="0"/>
              <a:t>2/3/2017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65F6F6-A11E-4DE0-B2DB-03E2E9A5946D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
</file>

<file path=ppt/notesSlides/_rels/notesSlide10.xml.rels><?xml version="1.0" encoding="UTF-8" standalone="yes"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
</file>

<file path=ppt/notesSlides/_rels/notesSlide11.xml.rels><?xml version="1.0" encoding="UTF-8" standalone="yes"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
</file>

<file path=ppt/notesSlides/_rels/notesSlide12.xml.rels><?xml version="1.0" encoding="UTF-8" standalone="yes"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
</file>

<file path=ppt/notesSlides/_rels/notesSlide13.xml.rels><?xml version="1.0" encoding="UTF-8" standalone="yes"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
</file>

<file path=ppt/notesSlides/_rels/notesSlide14.xml.rels><?xml version="1.0" encoding="UTF-8" standalone="yes"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
</file>

<file path=ppt/notesSlides/_rels/notesSlide15.xml.rels><?xml version="1.0" encoding="UTF-8" standalone="yes"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
</file>

<file path=ppt/notesSlides/_rels/notesSlide16.xml.rels><?xml version="1.0" encoding="UTF-8" standalone="yes"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
</file>

<file path=ppt/notesSlides/_rels/notesSlide17.xml.rels><?xml version="1.0" encoding="UTF-8" standalone="yes"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
</file>

<file path=ppt/notesSlides/_rels/notesSlide18.xml.rels><?xml version="1.0" encoding="UTF-8" standalone="yes"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
</file>

<file path=ppt/notesSlides/_rels/notesSlide19.xml.rels><?xml version="1.0" encoding="UTF-8" standalone="yes"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
</file>

<file path=ppt/notesSlides/_rels/notesSlide2.xml.rels><?xml version="1.0" encoding="UTF-8" standalone="yes"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
</file>

<file path=ppt/notesSlides/_rels/notesSlide20.xml.rels><?xml version="1.0" encoding="UTF-8" standalone="yes"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
</file>

<file path=ppt/notesSlides/_rels/notesSlide3.xml.rels><?xml version="1.0" encoding="UTF-8" standalone="yes"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
</file>

<file path=ppt/notesSlides/_rels/notesSlide4.xml.rels><?xml version="1.0" encoding="UTF-8" standalone="yes"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
</file>

<file path=ppt/notesSlides/_rels/notesSlide5.xml.rels><?xml version="1.0" encoding="UTF-8" standalone="yes"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
</file>

<file path=ppt/notesSlides/_rels/notesSlide6.xml.rels><?xml version="1.0" encoding="UTF-8" standalone="yes"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
</file>

<file path=ppt/notesSlides/_rels/notesSlide7.xml.rels><?xml version="1.0" encoding="UTF-8" standalone="yes"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
</file>

<file path=ppt/notesSlides/_rels/notesSlide8.xml.rels><?xml version="1.0" encoding="UTF-8" standalone="yes"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
</file>

<file path=ppt/notesSlides/_rels/notesSlide9.xml.rels><?xml version="1.0" encoding="UTF-8" standalone="yes"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Cascading Style Sheets is the styling language used to design pages on the web.</a:t>
            </a:r>
          </a:p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65F6F6-A11E-4DE0-B2DB-03E2E9A5946D}" type="slidenum">
              <a:rPr lang="en-US" smtClean="0"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There's no way we could review *every* CSS property here, but</a:t>
            </a:r>
          </a:p>
          <a:p>
            <a:r>
              <a:rPr lang="en-US" dirty="0" smtClean="0"/>
              <a:t>we'll review a couple as an example of how CSS properties work in general</a:t>
            </a:r>
          </a:p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65F6F6-A11E-4DE0-B2DB-03E2E9A5946D}" type="slidenum">
              <a:rPr lang="en-US" smtClean="0"/>
              <a:t>22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background-color property let's us change the color behind an element.</a:t>
            </a:r>
          </a:p>
          <a:p>
            <a:r>
              <a:rPr lang="en-US" dirty="0" smtClean="0"/>
              <a:t>The value we use here is a hex color- we'll learn more about these in the extended course,</a:t>
            </a:r>
          </a:p>
          <a:p>
            <a:r>
              <a:rPr lang="en-US" dirty="0" smtClean="0"/>
              <a:t>for now, all we need to know is that it references a specific color.</a:t>
            </a:r>
          </a:p>
          <a:p>
            <a:r>
              <a:rPr lang="en-US" dirty="0" smtClean="0"/>
              <a:t>If you want to calculate a hex color, you can easily find a color picker online that provides</a:t>
            </a:r>
          </a:p>
          <a:p>
            <a:r>
              <a:rPr lang="en-US" dirty="0" smtClean="0"/>
              <a:t>the color you select as a hex.</a:t>
            </a:r>
          </a:p>
          <a:p>
            <a:r>
              <a:rPr lang="en-US" dirty="0" smtClean="0"/>
              <a:t/>
            </a:r>
          </a:p>
          <a:p>
            <a:r>
              <a:rPr lang="en-US" dirty="0" smtClean="0"/>
              <a:t>&lt;&lt; Exercise 6-- background-color property &gt;&gt;</a:t>
            </a:r>
          </a:p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65F6F6-A11E-4DE0-B2DB-03E2E9A5946D}" type="slidenum">
              <a:rPr lang="en-US" smtClean="0"/>
              <a:t>23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border-radius property allows us to give an element rounded edges.</a:t>
            </a:r>
          </a:p>
          <a:p>
            <a:r>
              <a:rPr lang="en-US" dirty="0" smtClean="0"/>
              <a:t>The value of this property is a number and then 'px' which is short for pixels. </a:t>
            </a:r>
          </a:p>
          <a:p>
            <a:r>
              <a:rPr lang="en-US" dirty="0" smtClean="0"/>
              <a:t>This is a common pattern in CSS where we combine a number and unit of measure to express a 'distance',</a:t>
            </a:r>
          </a:p>
          <a:p>
            <a:r>
              <a:rPr lang="en-US" dirty="0" smtClean="0"/>
              <a:t>in addition to px we can use other units of measure that we'll cover in the extended course.</a:t>
            </a:r>
          </a:p>
          <a:p>
            <a:r>
              <a:rPr lang="en-US" dirty="0" smtClean="0"/>
              <a:t> </a:t>
            </a:r>
          </a:p>
          <a:p>
            <a:r>
              <a:rPr lang="en-US" dirty="0" smtClean="0"/>
              <a:t> &lt;&lt; Exercise 7-- border-radius property &gt;&gt;</a:t>
            </a:r>
          </a:p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65F6F6-A11E-4DE0-B2DB-03E2E9A5946D}" type="slidenum">
              <a:rPr lang="en-US" smtClean="0"/>
              <a:t>24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border-style property allows us to give an element a border.</a:t>
            </a:r>
          </a:p>
          <a:p>
            <a:r>
              <a:rPr lang="en-US" dirty="0" smtClean="0"/>
              <a:t>The value of this property 'solid'- a keyword specific to this property.</a:t>
            </a:r>
          </a:p>
          <a:p>
            <a:r>
              <a:rPr lang="en-US" dirty="0" smtClean="0"/>
              <a:t>Instead of solid, we could use:</a:t>
            </a:r>
          </a:p>
          <a:p>
            <a:r>
              <a:rPr lang="en-US" dirty="0" smtClean="0"/>
              <a:t>	* dashed</a:t>
            </a:r>
          </a:p>
          <a:p>
            <a:r>
              <a:rPr lang="en-US" dirty="0" smtClean="0"/>
              <a:t>	* double</a:t>
            </a:r>
          </a:p>
          <a:p>
            <a:r>
              <a:rPr lang="en-US" dirty="0" smtClean="0"/>
              <a:t>	* dotted</a:t>
            </a:r>
          </a:p>
          <a:p>
            <a:r>
              <a:rPr lang="en-US" dirty="0" smtClean="0"/>
              <a:t>	* groove</a:t>
            </a:r>
          </a:p>
          <a:p>
            <a:r>
              <a:rPr lang="en-US" dirty="0" smtClean="0"/>
              <a:t>	* ridge</a:t>
            </a:r>
          </a:p>
          <a:p>
            <a:r>
              <a:rPr lang="en-US" dirty="0" smtClean="0"/>
              <a:t>	* inset</a:t>
            </a:r>
          </a:p>
          <a:p>
            <a:r>
              <a:rPr lang="en-US" dirty="0" smtClean="0"/>
              <a:t>	* outset</a:t>
            </a:r>
          </a:p>
          <a:p>
            <a:r>
              <a:rPr lang="en-US" dirty="0" smtClean="0"/>
              <a:t>	</a:t>
            </a:r>
          </a:p>
          <a:p>
            <a:r>
              <a:rPr lang="en-US" dirty="0" smtClean="0"/>
              <a:t>This is the third, and final basic pattern for css properties, where rather than a color or a measurement, </a:t>
            </a:r>
          </a:p>
          <a:p>
            <a:r>
              <a:rPr lang="en-US" dirty="0" smtClean="0"/>
              <a:t>we express the value of a property as one of several pre-defined css keywords.</a:t>
            </a:r>
          </a:p>
          <a:p>
            <a:r>
              <a:rPr lang="en-US" dirty="0" smtClean="0"/>
              <a:t/>
            </a:r>
          </a:p>
          <a:p>
            <a:r>
              <a:rPr lang="en-US" dirty="0" smtClean="0"/>
              <a:t>&lt;&lt; Exercise 8-- border-style property &gt;&gt;</a:t>
            </a:r>
          </a:p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65F6F6-A11E-4DE0-B2DB-03E2E9A5946D}" type="slidenum">
              <a:rPr lang="en-US" smtClean="0"/>
              <a:t>25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Let's take a step back for a moment to discuss what's next in your career journey.</a:t>
            </a:r>
          </a:p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65F6F6-A11E-4DE0-B2DB-03E2E9A5946D}" type="slidenum">
              <a:rPr lang="en-US" smtClean="0"/>
              <a:t>26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goal is for learners to see themselves in the program and the learners who have graduated from the program </a:t>
            </a:r>
          </a:p>
          <a:p>
            <a:r>
              <a:rPr lang="en-US" dirty="0" smtClean="0"/>
              <a:t>so they feel like they fit. </a:t>
            </a:r>
          </a:p>
          <a:p>
            <a:r>
              <a:rPr lang="en-US" dirty="0" smtClean="0"/>
              <a:t/>
            </a:r>
          </a:p>
          <a:p>
            <a:r>
              <a:rPr lang="en-US" dirty="0" smtClean="0"/>
              <a:t>Reflect back on previous 3 days of career focus content and review key points covered. </a:t>
            </a:r>
          </a:p>
          <a:p>
            <a:r>
              <a:rPr lang="en-US" dirty="0" smtClean="0"/>
              <a:t>Ask students to share their background and why they are in the program and make connections to their goals </a:t>
            </a:r>
          </a:p>
          <a:p>
            <a:r>
              <a:rPr lang="en-US" dirty="0" smtClean="0"/>
              <a:t>and the courses being offered. </a:t>
            </a:r>
          </a:p>
          <a:p>
            <a:r>
              <a:rPr lang="en-US" dirty="0" smtClean="0"/>
              <a:t>Share the data and information, tying it to the some of the examples that were given.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65F6F6-A11E-4DE0-B2DB-03E2E9A5946D}" type="slidenum">
              <a:rPr lang="en-US" smtClean="0"/>
              <a:t>27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Sources:</a:t>
            </a:r>
          </a:p>
          <a:p>
            <a:r>
              <a:rPr lang="en-US" dirty="0" smtClean="0"/>
              <a:t>https://www.bls.gov/ooh/computer-and-information-technology/software-developers.htm#tab-5</a:t>
            </a:r>
          </a:p>
          <a:p>
            <a:r>
              <a:rPr lang="en-US" dirty="0" smtClean="0"/>
              <a:t>https://www.bls.gov/ooh/computer-and-information-technology/software-developers.htm#tab-6</a:t>
            </a:r>
          </a:p>
          <a:p>
            <a:r>
              <a:rPr lang="en-US" dirty="0" smtClean="0"/>
              <a:t/>
            </a:r>
          </a:p>
          <a:p>
            <a:r>
              <a:rPr lang="en-US" dirty="0" smtClean="0"/>
              <a:t>Ensure learners know that while the future salary is not the only concern when deciding what field to enter, they</a:t>
            </a:r>
          </a:p>
          <a:p>
            <a:r>
              <a:rPr lang="en-US" dirty="0" smtClean="0"/>
              <a:t>are making a sound financial decision for themselves.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65F6F6-A11E-4DE0-B2DB-03E2E9A5946D}" type="slidenum">
              <a:rPr lang="en-US" smtClean="0"/>
              <a:t>28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goal is for learners to see how the bootcamp will meet and/or exceed the requirements to land a job in the field. </a:t>
            </a:r>
          </a:p>
          <a:p>
            <a:r>
              <a:rPr lang="en-US" dirty="0" smtClean="0"/>
              <a:t>Share the job description and the grid with students. </a:t>
            </a:r>
          </a:p>
          <a:p>
            <a:r>
              <a:rPr lang="en-US" dirty="0" smtClean="0"/>
              <a:t>Explain that by the end of this program they will have met the skills that are being asked for by the job.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65F6F6-A11E-4DE0-B2DB-03E2E9A5946D}" type="slidenum">
              <a:rPr lang="en-US" smtClean="0"/>
              <a:t>29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One thing someone might do in the position of a Full-Stack Web Developer is build a smart, filterable search bar.</a:t>
            </a:r>
          </a:p>
          <a:p>
            <a:r>
              <a:rPr lang="en-US" dirty="0" smtClean="0"/>
              <a:t/>
            </a:r>
          </a:p>
          <a:p>
            <a:r>
              <a:rPr lang="en-US" dirty="0" smtClean="0"/>
              <a:t>Take some time to describe some other tasks this person might do as well. </a:t>
            </a:r>
          </a:p>
          <a:p>
            <a:r>
              <a:rPr lang="en-US" dirty="0" smtClean="0"/>
              <a:t>Do you do something like this in your own role? Tell learners all about it!</a:t>
            </a:r>
          </a:p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65F6F6-A11E-4DE0-B2DB-03E2E9A5946D}" type="slidenum">
              <a:rPr lang="en-US" smtClean="0"/>
              <a:t>33</a:t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Let's practice writing CSS by making a super sharp personal portfolio website!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65F6F6-A11E-4DE0-B2DB-03E2E9A5946D}" type="slidenum">
              <a:rPr lang="en-US" smtClean="0"/>
              <a:t>34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CSS can be added internally to an HTML file using the style element within the head section.</a:t>
            </a:r>
          </a:p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65F6F6-A11E-4DE0-B2DB-03E2E9A5946D}" type="slidenum">
              <a:rPr lang="en-US" smtClean="0"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&lt;&lt; Direct learners to complete the Experience Check-In survey at the end of this module. </a:t>
            </a:r>
          </a:p>
          <a:p>
            <a:r>
              <a:rPr lang="en-US" dirty="0" smtClean="0"/>
              <a:t>The survey must be completed to gain access material in the next module of the course. &gt;&gt;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65F6F6-A11E-4DE0-B2DB-03E2E9A5946D}" type="slidenum">
              <a:rPr lang="en-US" smtClean="0"/>
              <a:t>35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&lt;&lt; Exercise 1-- Internal CSS &gt;&gt;</a:t>
            </a:r>
          </a:p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65F6F6-A11E-4DE0-B2DB-03E2E9A5946D}" type="slidenum">
              <a:rPr lang="en-US" smtClean="0"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&lt;&lt; Exercise 2-- External CSS &gt;&gt;</a:t>
            </a:r>
          </a:p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65F6F6-A11E-4DE0-B2DB-03E2E9A5946D}" type="slidenum">
              <a:rPr lang="en-US" smtClean="0"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&lt;&lt; Exercise 3-- CSS Rules &gt;&gt;</a:t>
            </a:r>
          </a:p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65F6F6-A11E-4DE0-B2DB-03E2E9A5946D}" type="slidenum">
              <a:rPr lang="en-US" smtClean="0"/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selector part of a CSS rule tells us which HTML elements are going to be selected for modification. Here, it's all div elements.</a:t>
            </a:r>
          </a:p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65F6F6-A11E-4DE0-B2DB-03E2E9A5946D}" type="slidenum">
              <a:rPr lang="en-US" smtClean="0"/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Note that we won't review all of the basic selectors in this lesson, </a:t>
            </a:r>
          </a:p>
          <a:p>
            <a:r>
              <a:rPr lang="en-US" dirty="0" smtClean="0"/>
              <a:t>but we'll look at a couple of the most useful, and learners can read about </a:t>
            </a:r>
          </a:p>
          <a:p>
            <a:r>
              <a:rPr lang="en-US" dirty="0" smtClean="0"/>
              <a:t>the others on MDN</a:t>
            </a:r>
          </a:p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65F6F6-A11E-4DE0-B2DB-03E2E9A5946D}" type="slidenum">
              <a:rPr lang="en-US" smtClean="0"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&lt;&lt; Exercise 4-- Element Selector &gt;&gt;</a:t>
            </a:r>
          </a:p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65F6F6-A11E-4DE0-B2DB-03E2E9A5946D}" type="slidenum">
              <a:rPr lang="en-US" smtClean="0"/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&lt;&lt; Exercise 5-- Class Selector &gt;&gt;</a:t>
            </a:r>
          </a:p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65F6F6-A11E-4DE0-B2DB-03E2E9A5946D}" type="slidenum">
              <a:rPr lang="en-US" smtClean="0"/>
              <a:t>19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10.png"/><Relationship Id="rId6" Type="http://schemas.openxmlformats.org/officeDocument/2006/relationships/image" Target="../media/image14.png"/><Relationship Id="rId7" Type="http://schemas.openxmlformats.org/officeDocument/2006/relationships/image" Target="../media/image19.png"/><Relationship Id="rId8" Type="http://schemas.openxmlformats.org/officeDocument/2006/relationships/image" Target="../media/image20.png"/><Relationship Id="rId9" Type="http://schemas.openxmlformats.org/officeDocument/2006/relationships/image" Target="../media/image16.png"/><Relationship Id="rId10" Type="http://schemas.openxmlformats.org/officeDocument/2006/relationships/notesSlide" Target="../notesSlides/notesSlide4.xml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17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17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10.png"/><Relationship Id="rId6" Type="http://schemas.openxmlformats.org/officeDocument/2006/relationships/image" Target="../media/image14.png"/><Relationship Id="rId7" Type="http://schemas.openxmlformats.org/officeDocument/2006/relationships/image" Target="../media/image21.png"/><Relationship Id="rId8" Type="http://schemas.openxmlformats.org/officeDocument/2006/relationships/image" Target="../media/image22.png"/><Relationship Id="rId9" Type="http://schemas.openxmlformats.org/officeDocument/2006/relationships/image" Target="../media/image23.png"/><Relationship Id="rId10" Type="http://schemas.openxmlformats.org/officeDocument/2006/relationships/image" Target="../media/image24.png"/><Relationship Id="rId11" Type="http://schemas.openxmlformats.org/officeDocument/2006/relationships/image" Target="../media/image25.png"/><Relationship Id="rId12" Type="http://schemas.openxmlformats.org/officeDocument/2006/relationships/notesSlide" Target="../notesSlides/notesSlide5.xml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10.png"/><Relationship Id="rId6" Type="http://schemas.openxmlformats.org/officeDocument/2006/relationships/image" Target="../media/image26.png"/><Relationship Id="rId7" Type="http://schemas.openxmlformats.org/officeDocument/2006/relationships/image" Target="../media/image27.png"/><Relationship Id="rId8" Type="http://schemas.openxmlformats.org/officeDocument/2006/relationships/notesSlide" Target="../notesSlides/notesSlide6.xml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10.png"/><Relationship Id="rId6" Type="http://schemas.openxmlformats.org/officeDocument/2006/relationships/image" Target="../media/image28.png"/><Relationship Id="rId7" Type="http://schemas.openxmlformats.org/officeDocument/2006/relationships/hyperlink" Target="https://cdn.educba.com/academy/wp-content/uploads/2019/09/Types-of-CSS-Selectors.png" TargetMode="External"/><Relationship Id="rId8" Type="http://schemas.openxmlformats.org/officeDocument/2006/relationships/notesSlide" Target="../notesSlides/notesSlide7.xml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10.png"/><Relationship Id="rId6" Type="http://schemas.openxmlformats.org/officeDocument/2006/relationships/image" Target="../media/image14.png"/><Relationship Id="rId7" Type="http://schemas.openxmlformats.org/officeDocument/2006/relationships/image" Target="../media/image29.png"/><Relationship Id="rId8" Type="http://schemas.openxmlformats.org/officeDocument/2006/relationships/notesSlide" Target="../notesSlides/notesSlide8.xml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10.png"/><Relationship Id="rId6" Type="http://schemas.openxmlformats.org/officeDocument/2006/relationships/image" Target="../media/image29.png"/><Relationship Id="rId7" Type="http://schemas.openxmlformats.org/officeDocument/2006/relationships/image" Target="../media/image30.png"/><Relationship Id="rId8" Type="http://schemas.openxmlformats.org/officeDocument/2006/relationships/image" Target="../media/image31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10.png"/><Relationship Id="rId6" Type="http://schemas.openxmlformats.org/officeDocument/2006/relationships/image" Target="../media/image32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10.png"/><Relationship Id="rId6" Type="http://schemas.openxmlformats.org/officeDocument/2006/relationships/image" Target="../media/image14.png"/><Relationship Id="rId7" Type="http://schemas.openxmlformats.org/officeDocument/2006/relationships/image" Target="../media/image33.png"/><Relationship Id="rId8" Type="http://schemas.openxmlformats.org/officeDocument/2006/relationships/notesSlide" Target="../notesSlides/notesSlide9.xml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10.png"/><Relationship Id="rId6" Type="http://schemas.openxmlformats.org/officeDocument/2006/relationships/image" Target="../media/image34.png"/><Relationship Id="rId7" Type="http://schemas.openxmlformats.org/officeDocument/2006/relationships/image" Target="../media/image35.png"/><Relationship Id="rId8" Type="http://schemas.openxmlformats.org/officeDocument/2006/relationships/image" Target="../media/image36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10.png"/><Relationship Id="rId6" Type="http://schemas.openxmlformats.org/officeDocument/2006/relationships/image" Target="../media/image37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10.png"/><Relationship Id="rId6" Type="http://schemas.openxmlformats.org/officeDocument/2006/relationships/hyperlink" Target="https://www.w3schools.com/cssref/default.asp" TargetMode="External"/><Relationship Id="rId7" Type="http://schemas.openxmlformats.org/officeDocument/2006/relationships/notesSlide" Target="../notesSlides/notesSlide10.xml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10.png"/><Relationship Id="rId6" Type="http://schemas.openxmlformats.org/officeDocument/2006/relationships/image" Target="../media/image14.png"/><Relationship Id="rId7" Type="http://schemas.openxmlformats.org/officeDocument/2006/relationships/image" Target="../media/image38.png"/><Relationship Id="rId8" Type="http://schemas.openxmlformats.org/officeDocument/2006/relationships/image" Target="../media/image39.png"/><Relationship Id="rId9" Type="http://schemas.openxmlformats.org/officeDocument/2006/relationships/image" Target="../media/image40.png"/><Relationship Id="rId10" Type="http://schemas.openxmlformats.org/officeDocument/2006/relationships/image" Target="../media/image41.png"/><Relationship Id="rId11" Type="http://schemas.openxmlformats.org/officeDocument/2006/relationships/notesSlide" Target="../notesSlides/notesSlide11.xml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10.png"/><Relationship Id="rId6" Type="http://schemas.openxmlformats.org/officeDocument/2006/relationships/image" Target="../media/image14.png"/><Relationship Id="rId7" Type="http://schemas.openxmlformats.org/officeDocument/2006/relationships/image" Target="../media/image38.png"/><Relationship Id="rId8" Type="http://schemas.openxmlformats.org/officeDocument/2006/relationships/image" Target="../media/image42.png"/><Relationship Id="rId9" Type="http://schemas.openxmlformats.org/officeDocument/2006/relationships/image" Target="../media/image43.png"/><Relationship Id="rId10" Type="http://schemas.openxmlformats.org/officeDocument/2006/relationships/notesSlide" Target="../notesSlides/notesSlide12.xml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10.png"/><Relationship Id="rId6" Type="http://schemas.openxmlformats.org/officeDocument/2006/relationships/image" Target="../media/image14.png"/><Relationship Id="rId7" Type="http://schemas.openxmlformats.org/officeDocument/2006/relationships/image" Target="../media/image38.png"/><Relationship Id="rId8" Type="http://schemas.openxmlformats.org/officeDocument/2006/relationships/image" Target="../media/image44.png"/><Relationship Id="rId9" Type="http://schemas.openxmlformats.org/officeDocument/2006/relationships/image" Target="../media/image45.png"/><Relationship Id="rId10" Type="http://schemas.openxmlformats.org/officeDocument/2006/relationships/notesSlide" Target="../notesSlides/notesSlide13.xml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6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47.png"/><Relationship Id="rId7" Type="http://schemas.openxmlformats.org/officeDocument/2006/relationships/notesSlide" Target="../notesSlides/notesSlide14.xml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47.png"/><Relationship Id="rId6" Type="http://schemas.openxmlformats.org/officeDocument/2006/relationships/image" Target="../media/image48.png"/><Relationship Id="rId7" Type="http://schemas.openxmlformats.org/officeDocument/2006/relationships/notesSlide" Target="../notesSlides/notesSlide15.xml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47.png"/><Relationship Id="rId6" Type="http://schemas.openxmlformats.org/officeDocument/2006/relationships/notesSlide" Target="../notesSlides/notesSlide16.xml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49.png"/><Relationship Id="rId6" Type="http://schemas.openxmlformats.org/officeDocument/2006/relationships/image" Target="../media/image50.png"/><Relationship Id="rId7" Type="http://schemas.openxmlformats.org/officeDocument/2006/relationships/notesSlide" Target="../notesSlides/notesSlide17.xml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notesSlide" Target="../notesSlides/notesSlide1.xml"/></Relationships>
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49.png"/><Relationship Id="rId6" Type="http://schemas.openxmlformats.org/officeDocument/2006/relationships/image" Target="../media/image51.png"/></Relationships>

</file>

<file path=ppt/slides/_rels/slide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49.png"/><Relationship Id="rId6" Type="http://schemas.openxmlformats.org/officeDocument/2006/relationships/image" Target="../media/image52.png"/></Relationships>

</file>

<file path=ppt/slides/_rels/slide3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49.png"/><Relationship Id="rId6" Type="http://schemas.openxmlformats.org/officeDocument/2006/relationships/image" Target="../media/image53.png"/></Relationships>

</file>

<file path=ppt/slides/_rels/slide3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54.png"/><Relationship Id="rId6" Type="http://schemas.openxmlformats.org/officeDocument/2006/relationships/image" Target="../media/image55.png"/><Relationship Id="rId7" Type="http://schemas.openxmlformats.org/officeDocument/2006/relationships/notesSlide" Target="../notesSlides/notesSlide18.xml"/></Relationships>

</file>

<file path=ppt/slides/_rels/slide3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56.png"/><Relationship Id="rId7" Type="http://schemas.openxmlformats.org/officeDocument/2006/relationships/notesSlide" Target="../notesSlides/notesSlide19.xml"/></Relationships>

</file>

<file path=ppt/slides/_rels/slide3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57.png"/><Relationship Id="rId6" Type="http://schemas.openxmlformats.org/officeDocument/2006/relationships/notesSlide" Target="../notesSlides/notesSlide20.xml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10.png"/><Relationship Id="rId6" Type="http://schemas.openxmlformats.org/officeDocument/2006/relationships/image" Target="../media/image12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10.png"/><Relationship Id="rId6" Type="http://schemas.openxmlformats.org/officeDocument/2006/relationships/image" Target="../media/image13.png"/><Relationship Id="rId7" Type="http://schemas.openxmlformats.org/officeDocument/2006/relationships/notesSlide" Target="../notesSlides/notesSlide2.xml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10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8" Type="http://schemas.openxmlformats.org/officeDocument/2006/relationships/image" Target="../media/image16.png"/><Relationship Id="rId9" Type="http://schemas.openxmlformats.org/officeDocument/2006/relationships/notesSlide" Target="../notesSlides/notesSlide3.xml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17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17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10.png"/><Relationship Id="rId6" Type="http://schemas.openxmlformats.org/officeDocument/2006/relationships/image" Target="../media/image18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098280" cy="512064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611112" y="0"/>
            <a:ext cx="2468880" cy="1763486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777240" y="1307592"/>
            <a:ext cx="3653790" cy="415544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1000" dirty="0" smtClean="0"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SOFTWARE DEVELOPMENT PROFESSIONAL PROGRAM</a:t>
            </a:r>
            <a:endParaRPr lang="en-US" sz="1000" dirty="0"/>
          </a:p>
        </p:txBody>
      </p:sp>
      <p:sp>
        <p:nvSpPr>
          <p:cNvPr id="5" name="Object 5"/>
          <p:cNvSpPr txBox="1"/>
          <p:nvPr/>
        </p:nvSpPr>
        <p:spPr>
          <a:xfrm>
            <a:off x="777240" y="1600200"/>
            <a:ext cx="5120640" cy="1376680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3600" dirty="0" smtClean="0">
                <a:solidFill>
                  <a:srgbClr val="FFFFFF"/>
                </a:solidFill>
                <a:latin typeface="Open Sans" pitchFamily="34" charset="0"/>
                <a:cs typeface="Open Sans" pitchFamily="34" charset="0"/>
              </a:rPr>
              <a:t>Style Sheets &amp; Simple Selectors</a:t>
            </a:r>
            <a:endParaRPr lang="en-US" sz="3600" dirty="0"/>
          </a:p>
        </p:txBody>
      </p:sp>
      <p:sp>
        <p:nvSpPr>
          <p:cNvPr id="6" name="Object 6"/>
          <p:cNvSpPr txBox="1"/>
          <p:nvPr/>
        </p:nvSpPr>
        <p:spPr>
          <a:xfrm>
            <a:off x="777240" y="3063240"/>
            <a:ext cx="5120640" cy="576580"/>
          </a:xfrm>
          <a:prstGeom prst="rect">
            <a:avLst/>
          </a:prstGeom>
          <a:noFill/>
        </p:spPr>
        <p:txBody>
          <a:bodyPr wrap="square" rtlCol="0"/>
          <a:lstStyle/>
          <a:p>
            <a:endParaRPr lang="en-US" sz="1800" dirty="0"/>
          </a:p>
        </p:txBody>
      </p:sp>
      <p:pic>
        <p:nvPicPr>
          <p:cNvPr id="7" name="Object 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394960" y="3081528"/>
            <a:ext cx="3703320" cy="201531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8600" y="228600"/>
            <a:ext cx="685800" cy="68580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8640" y="777240"/>
            <a:ext cx="685800" cy="685800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6032" y="896112"/>
            <a:ext cx="320040" cy="32004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868680" y="228600"/>
            <a:ext cx="2418588" cy="440944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1200" dirty="0" smtClean="0">
                <a:solidFill>
                  <a:srgbClr val="666666"/>
                </a:solidFill>
                <a:latin typeface="Arial" pitchFamily="34" charset="0"/>
                <a:cs typeface="Arial" pitchFamily="34" charset="0"/>
              </a:rPr>
              <a:t>Style Sheets &amp; Simple Selectors</a:t>
            </a:r>
            <a:endParaRPr lang="en-US" sz="1200" dirty="0"/>
          </a:p>
        </p:txBody>
      </p:sp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85800" y="914400"/>
            <a:ext cx="411480" cy="41148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441655" y="320040"/>
            <a:ext cx="8412480" cy="690880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2700" dirty="0" smtClean="0">
                <a:solidFill>
                  <a:srgbClr val="176CEE"/>
                </a:solidFill>
                <a:latin typeface="Arial" pitchFamily="34" charset="0"/>
                <a:cs typeface="Arial" pitchFamily="34" charset="0"/>
              </a:rPr>
              <a:t>External CSS</a:t>
            </a:r>
            <a:endParaRPr lang="en-US" sz="2700" dirty="0"/>
          </a:p>
        </p:txBody>
      </p:sp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909560" y="457200"/>
            <a:ext cx="457200" cy="45720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57200" y="1600611"/>
            <a:ext cx="2651760" cy="286124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200400" y="1908216"/>
            <a:ext cx="2651760" cy="2246041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5943600" y="1472844"/>
            <a:ext cx="937260" cy="576580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1800" dirty="0" smtClean="0">
                <a:solidFill>
                  <a:srgbClr val="176CEE"/>
                </a:solidFill>
                <a:latin typeface="Arial" pitchFamily="34" charset="0"/>
                <a:cs typeface="Arial" pitchFamily="34" charset="0"/>
              </a:rPr>
              <a:t>Output</a:t>
            </a:r>
            <a:endParaRPr lang="en-US" sz="1800" dirty="0"/>
          </a:p>
        </p:txBody>
      </p:sp>
      <p:pic>
        <p:nvPicPr>
          <p:cNvPr id="12" name="Object 11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943600" y="2003704"/>
            <a:ext cx="2722809" cy="1815206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8600" y="228600"/>
            <a:ext cx="685800" cy="68580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8640" y="777240"/>
            <a:ext cx="685800" cy="685800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6032" y="896112"/>
            <a:ext cx="320040" cy="32004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868680" y="228600"/>
            <a:ext cx="2418588" cy="440944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1200" dirty="0" smtClean="0">
                <a:solidFill>
                  <a:srgbClr val="666666"/>
                </a:solidFill>
                <a:latin typeface="Arial" pitchFamily="34" charset="0"/>
                <a:cs typeface="Arial" pitchFamily="34" charset="0"/>
              </a:rPr>
              <a:t>Style Sheets &amp; Simple Selectors</a:t>
            </a:r>
            <a:endParaRPr lang="en-US" sz="1200" dirty="0"/>
          </a:p>
        </p:txBody>
      </p:sp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85800" y="914400"/>
            <a:ext cx="411480" cy="41148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441655" y="320040"/>
            <a:ext cx="8412480" cy="690880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2700" dirty="0" smtClean="0">
                <a:solidFill>
                  <a:srgbClr val="176CEE"/>
                </a:solidFill>
                <a:latin typeface="Arial" pitchFamily="34" charset="0"/>
                <a:cs typeface="Arial" pitchFamily="34" charset="0"/>
              </a:rPr>
              <a:t>Quiz: External CSS</a:t>
            </a:r>
            <a:endParaRPr lang="en-US" sz="2700" dirty="0"/>
          </a:p>
        </p:txBody>
      </p:sp>
      <p:sp>
        <p:nvSpPr>
          <p:cNvPr id="8" name="Object 8"/>
          <p:cNvSpPr txBox="1"/>
          <p:nvPr/>
        </p:nvSpPr>
        <p:spPr>
          <a:xfrm>
            <a:off x="457200" y="2091182"/>
            <a:ext cx="5772150" cy="576580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1800" dirty="0" smtClean="0">
                <a:solidFill>
                  <a:srgbClr val="176CEE"/>
                </a:solidFill>
                <a:latin typeface="Arial" pitchFamily="34" charset="0"/>
                <a:cs typeface="Arial" pitchFamily="34" charset="0"/>
              </a:rPr>
              <a:t>What tag should you use when including external css?</a:t>
            </a:r>
            <a:endParaRPr lang="en-US" sz="1800" dirty="0"/>
          </a:p>
        </p:txBody>
      </p:sp>
      <p:sp>
        <p:nvSpPr>
          <p:cNvPr id="9" name="Object 9"/>
          <p:cNvSpPr txBox="1"/>
          <p:nvPr/>
        </p:nvSpPr>
        <p:spPr>
          <a:xfrm>
            <a:off x="457200" y="2622042"/>
            <a:ext cx="1160145" cy="479044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1500" dirty="0" smtClean="0">
                <a:solidFill>
                  <a:srgbClr val="black"/>
                </a:solidFill>
                <a:latin typeface="Arial" pitchFamily="34" charset="0"/>
                <a:cs typeface="Arial" pitchFamily="34" charset="0"/>
              </a:rPr>
              <a:t>  A.  style </a:t>
            </a:r>
            <a:endParaRPr lang="en-US" sz="1500" dirty="0"/>
          </a:p>
        </p:txBody>
      </p:sp>
      <p:sp>
        <p:nvSpPr>
          <p:cNvPr id="10" name="Object 10"/>
          <p:cNvSpPr txBox="1"/>
          <p:nvPr/>
        </p:nvSpPr>
        <p:spPr>
          <a:xfrm>
            <a:off x="457200" y="2918206"/>
            <a:ext cx="1575435" cy="479044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1500" dirty="0" smtClean="0">
                <a:solidFill>
                  <a:srgbClr val="black"/>
                </a:solidFill>
                <a:latin typeface="Arial" pitchFamily="34" charset="0"/>
                <a:cs typeface="Arial" pitchFamily="34" charset="0"/>
              </a:rPr>
              <a:t>  B. stylesheet </a:t>
            </a:r>
            <a:endParaRPr lang="en-US" sz="1500" dirty="0"/>
          </a:p>
        </p:txBody>
      </p:sp>
      <p:sp>
        <p:nvSpPr>
          <p:cNvPr id="11" name="Object 11"/>
          <p:cNvSpPr txBox="1"/>
          <p:nvPr/>
        </p:nvSpPr>
        <p:spPr>
          <a:xfrm>
            <a:off x="457200" y="3214370"/>
            <a:ext cx="1009650" cy="479044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1500" dirty="0" smtClean="0">
                <a:solidFill>
                  <a:srgbClr val="black"/>
                </a:solidFill>
                <a:latin typeface="Arial" pitchFamily="34" charset="0"/>
                <a:cs typeface="Arial" pitchFamily="34" charset="0"/>
              </a:rPr>
              <a:t>  C. link </a:t>
            </a:r>
            <a:endParaRPr lang="en-US" sz="1500" dirty="0"/>
          </a:p>
        </p:txBody>
      </p:sp>
      <p:sp>
        <p:nvSpPr>
          <p:cNvPr id="12" name="Object 12"/>
          <p:cNvSpPr txBox="1"/>
          <p:nvPr/>
        </p:nvSpPr>
        <p:spPr>
          <a:xfrm>
            <a:off x="457200" y="3510534"/>
            <a:ext cx="935355" cy="479044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1500" dirty="0" smtClean="0">
                <a:solidFill>
                  <a:srgbClr val="black"/>
                </a:solidFill>
                <a:latin typeface="Arial" pitchFamily="34" charset="0"/>
                <a:cs typeface="Arial" pitchFamily="34" charset="0"/>
              </a:rPr>
              <a:t>  D. rel </a:t>
            </a:r>
            <a:endParaRPr lang="en-US" sz="15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8600" y="228600"/>
            <a:ext cx="685800" cy="68580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8640" y="777240"/>
            <a:ext cx="685800" cy="685800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6032" y="896112"/>
            <a:ext cx="320040" cy="32004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868680" y="228600"/>
            <a:ext cx="2418588" cy="440944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1200" dirty="0" smtClean="0">
                <a:solidFill>
                  <a:srgbClr val="666666"/>
                </a:solidFill>
                <a:latin typeface="Arial" pitchFamily="34" charset="0"/>
                <a:cs typeface="Arial" pitchFamily="34" charset="0"/>
              </a:rPr>
              <a:t>Style Sheets &amp; Simple Selectors</a:t>
            </a:r>
            <a:endParaRPr lang="en-US" sz="1200" dirty="0"/>
          </a:p>
        </p:txBody>
      </p:sp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85800" y="914400"/>
            <a:ext cx="411480" cy="41148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441655" y="320040"/>
            <a:ext cx="8412480" cy="690880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2700" dirty="0" smtClean="0">
                <a:solidFill>
                  <a:srgbClr val="176CEE"/>
                </a:solidFill>
                <a:latin typeface="Arial" pitchFamily="34" charset="0"/>
                <a:cs typeface="Arial" pitchFamily="34" charset="0"/>
              </a:rPr>
              <a:t>Quiz: External CSS</a:t>
            </a:r>
            <a:endParaRPr lang="en-US" sz="2700" dirty="0"/>
          </a:p>
        </p:txBody>
      </p:sp>
      <p:sp>
        <p:nvSpPr>
          <p:cNvPr id="8" name="Object 8"/>
          <p:cNvSpPr txBox="1"/>
          <p:nvPr/>
        </p:nvSpPr>
        <p:spPr>
          <a:xfrm>
            <a:off x="1973262" y="2358517"/>
            <a:ext cx="1456055" cy="479044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1500" dirty="0" smtClean="0">
                <a:solidFill>
                  <a:srgbClr val="800000"/>
                </a:solidFill>
                <a:latin typeface="Arial" pitchFamily="34" charset="0"/>
                <a:cs typeface="Arial" pitchFamily="34" charset="0"/>
              </a:rPr>
              <a:t> 🚫  A. style </a:t>
            </a:r>
            <a:endParaRPr lang="en-US" sz="1500" dirty="0"/>
          </a:p>
        </p:txBody>
      </p:sp>
      <p:sp>
        <p:nvSpPr>
          <p:cNvPr id="9" name="Object 9"/>
          <p:cNvSpPr txBox="1"/>
          <p:nvPr/>
        </p:nvSpPr>
        <p:spPr>
          <a:xfrm>
            <a:off x="1973262" y="2688019"/>
            <a:ext cx="1924685" cy="479044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1500" dirty="0" smtClean="0">
                <a:solidFill>
                  <a:srgbClr val="800000"/>
                </a:solidFill>
                <a:latin typeface="Arial" pitchFamily="34" charset="0"/>
                <a:cs typeface="Arial" pitchFamily="34" charset="0"/>
              </a:rPr>
              <a:t> 🚫  B. stylesheet </a:t>
            </a:r>
            <a:endParaRPr lang="en-US" sz="1500" dirty="0"/>
          </a:p>
        </p:txBody>
      </p:sp>
      <p:sp>
        <p:nvSpPr>
          <p:cNvPr id="10" name="Object 10"/>
          <p:cNvSpPr txBox="1"/>
          <p:nvPr/>
        </p:nvSpPr>
        <p:spPr>
          <a:xfrm>
            <a:off x="1973262" y="3017520"/>
            <a:ext cx="1263650" cy="479044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1500" dirty="0" smtClean="0">
                <a:solidFill>
                  <a:srgbClr val="32CD32"/>
                </a:solidFill>
                <a:latin typeface="Arial" pitchFamily="34" charset="0"/>
                <a:cs typeface="Arial" pitchFamily="34" charset="0"/>
              </a:rPr>
              <a:t> ✅  C. link </a:t>
            </a:r>
            <a:endParaRPr lang="en-US" sz="1500" dirty="0"/>
          </a:p>
        </p:txBody>
      </p:sp>
      <p:sp>
        <p:nvSpPr>
          <p:cNvPr id="11" name="Object 11"/>
          <p:cNvSpPr txBox="1"/>
          <p:nvPr/>
        </p:nvSpPr>
        <p:spPr>
          <a:xfrm>
            <a:off x="1973262" y="3347022"/>
            <a:ext cx="1284605" cy="479044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1500" dirty="0" smtClean="0">
                <a:solidFill>
                  <a:srgbClr val="800000"/>
                </a:solidFill>
                <a:latin typeface="Arial" pitchFamily="34" charset="0"/>
                <a:cs typeface="Arial" pitchFamily="34" charset="0"/>
              </a:rPr>
              <a:t> 🚫  D. rel </a:t>
            </a:r>
            <a:endParaRPr lang="en-US" sz="15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8600" y="228600"/>
            <a:ext cx="685800" cy="68580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8640" y="777240"/>
            <a:ext cx="685800" cy="685800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6032" y="896112"/>
            <a:ext cx="320040" cy="32004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868680" y="228600"/>
            <a:ext cx="2418588" cy="440944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1200" dirty="0" smtClean="0">
                <a:solidFill>
                  <a:srgbClr val="666666"/>
                </a:solidFill>
                <a:latin typeface="Arial" pitchFamily="34" charset="0"/>
                <a:cs typeface="Arial" pitchFamily="34" charset="0"/>
              </a:rPr>
              <a:t>Style Sheets &amp; Simple Selectors</a:t>
            </a:r>
            <a:endParaRPr lang="en-US" sz="1200" dirty="0"/>
          </a:p>
        </p:txBody>
      </p:sp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85800" y="914400"/>
            <a:ext cx="411480" cy="41148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441655" y="320040"/>
            <a:ext cx="8412480" cy="690880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2700" dirty="0" smtClean="0">
                <a:solidFill>
                  <a:srgbClr val="176CEE"/>
                </a:solidFill>
                <a:latin typeface="Arial" pitchFamily="34" charset="0"/>
                <a:cs typeface="Arial" pitchFamily="34" charset="0"/>
              </a:rPr>
              <a:t>How do we write CSS?</a:t>
            </a:r>
            <a:endParaRPr lang="en-US" sz="2700" dirty="0"/>
          </a:p>
        </p:txBody>
      </p:sp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909560" y="457200"/>
            <a:ext cx="457200" cy="457200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1257621" y="914400"/>
            <a:ext cx="2995676" cy="817880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2800" dirty="0" smtClean="0">
                <a:solidFill>
                  <a:srgbClr val="003399"/>
                </a:solidFill>
                <a:latin typeface="Arial" pitchFamily="34" charset="0"/>
                <a:cs typeface="Arial" pitchFamily="34" charset="0"/>
              </a:rPr>
              <a:t>Using CSS rules:</a:t>
            </a:r>
            <a:endParaRPr lang="en-US" sz="2800" dirty="0"/>
          </a:p>
        </p:txBody>
      </p:sp>
      <p:pic>
        <p:nvPicPr>
          <p:cNvPr id="10" name="Object 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57621" y="1549400"/>
            <a:ext cx="3815962" cy="3251200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172021" y="1828800"/>
            <a:ext cx="1828800" cy="565099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183701" y="3474720"/>
            <a:ext cx="2743200" cy="658368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-479739" y="2926080"/>
            <a:ext cx="2286000" cy="672084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000821" y="2286000"/>
            <a:ext cx="1828800" cy="718718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8600" y="228600"/>
            <a:ext cx="685800" cy="68580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8640" y="777240"/>
            <a:ext cx="685800" cy="685800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6032" y="896112"/>
            <a:ext cx="320040" cy="32004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868680" y="228600"/>
            <a:ext cx="2418588" cy="440944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1200" dirty="0" smtClean="0">
                <a:solidFill>
                  <a:srgbClr val="666666"/>
                </a:solidFill>
                <a:latin typeface="Arial" pitchFamily="34" charset="0"/>
                <a:cs typeface="Arial" pitchFamily="34" charset="0"/>
              </a:rPr>
              <a:t>Style Sheets &amp; Simple Selectors</a:t>
            </a:r>
            <a:endParaRPr lang="en-US" sz="1200" dirty="0"/>
          </a:p>
        </p:txBody>
      </p:sp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85800" y="914400"/>
            <a:ext cx="411480" cy="41148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441655" y="320040"/>
            <a:ext cx="8412480" cy="690880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2700" dirty="0" smtClean="0">
                <a:solidFill>
                  <a:srgbClr val="176CEE"/>
                </a:solidFill>
                <a:latin typeface="Arial" pitchFamily="34" charset="0"/>
                <a:cs typeface="Arial" pitchFamily="34" charset="0"/>
              </a:rPr>
              <a:t>Selectors</a:t>
            </a:r>
            <a:endParaRPr lang="en-US" sz="2700" dirty="0"/>
          </a:p>
        </p:txBody>
      </p:sp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57200" y="1980348"/>
            <a:ext cx="3706837" cy="210177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913141" y="1337767"/>
            <a:ext cx="3657600" cy="270955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8600" y="228600"/>
            <a:ext cx="685800" cy="68580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8640" y="777240"/>
            <a:ext cx="685800" cy="685800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6032" y="896112"/>
            <a:ext cx="320040" cy="32004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868680" y="228600"/>
            <a:ext cx="2418588" cy="440944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1200" dirty="0" smtClean="0">
                <a:solidFill>
                  <a:srgbClr val="666666"/>
                </a:solidFill>
                <a:latin typeface="Arial" pitchFamily="34" charset="0"/>
                <a:cs typeface="Arial" pitchFamily="34" charset="0"/>
              </a:rPr>
              <a:t>Style Sheets &amp; Simple Selectors</a:t>
            </a:r>
            <a:endParaRPr lang="en-US" sz="1200" dirty="0"/>
          </a:p>
        </p:txBody>
      </p:sp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85800" y="914400"/>
            <a:ext cx="411480" cy="41148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441655" y="320040"/>
            <a:ext cx="8412480" cy="690880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2700" dirty="0" smtClean="0">
                <a:solidFill>
                  <a:srgbClr val="176CEE"/>
                </a:solidFill>
                <a:latin typeface="Arial" pitchFamily="34" charset="0"/>
                <a:cs typeface="Arial" pitchFamily="34" charset="0"/>
              </a:rPr>
              <a:t>Basic Selectors</a:t>
            </a:r>
            <a:endParaRPr lang="en-US" sz="2700" dirty="0"/>
          </a:p>
        </p:txBody>
      </p:sp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00113" y="1512443"/>
            <a:ext cx="7343775" cy="2686050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900113" y="4198493"/>
            <a:ext cx="1168400" cy="415544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1000" dirty="0" smtClean="0">
                <a:solidFill>
                  <a:srgbClr val="666666"/>
                </a:solidFill>
                <a:hlinkClick r:id="rId7"/>
                <a:latin typeface="Arial" pitchFamily="34" charset="0"/>
                <a:cs typeface="Arial" pitchFamily="34" charset="0"/>
              </a:rPr>
              <a:t>Source: eduCBA</a:t>
            </a:r>
            <a:endParaRPr lang="en-US" sz="10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8600" y="228600"/>
            <a:ext cx="685800" cy="68580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8640" y="777240"/>
            <a:ext cx="685800" cy="685800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6032" y="896112"/>
            <a:ext cx="320040" cy="32004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868680" y="228600"/>
            <a:ext cx="2418588" cy="440944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1200" dirty="0" smtClean="0">
                <a:solidFill>
                  <a:srgbClr val="666666"/>
                </a:solidFill>
                <a:latin typeface="Arial" pitchFamily="34" charset="0"/>
                <a:cs typeface="Arial" pitchFamily="34" charset="0"/>
              </a:rPr>
              <a:t>Style Sheets &amp; Simple Selectors</a:t>
            </a:r>
            <a:endParaRPr lang="en-US" sz="1200" dirty="0"/>
          </a:p>
        </p:txBody>
      </p:sp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85800" y="914400"/>
            <a:ext cx="411480" cy="41148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441655" y="320040"/>
            <a:ext cx="8412480" cy="690880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2700" dirty="0" smtClean="0">
                <a:solidFill>
                  <a:srgbClr val="176CEE"/>
                </a:solidFill>
                <a:latin typeface="Arial" pitchFamily="34" charset="0"/>
                <a:cs typeface="Arial" pitchFamily="34" charset="0"/>
              </a:rPr>
              <a:t>Element Selector</a:t>
            </a:r>
            <a:endParaRPr lang="en-US" sz="2700" dirty="0"/>
          </a:p>
        </p:txBody>
      </p:sp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909560" y="457200"/>
            <a:ext cx="457200" cy="457200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4572000" y="2362200"/>
            <a:ext cx="4122928" cy="1173480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2800" dirty="0" smtClean="0">
                <a:solidFill>
                  <a:srgbClr val="003399"/>
                </a:solidFill>
                <a:latin typeface="Arial" pitchFamily="34" charset="0"/>
                <a:cs typeface="Arial" pitchFamily="34" charset="0"/>
              </a:rPr>
              <a:t>Let's look at an example of an element selector.</a:t>
            </a:r>
            <a:endParaRPr lang="en-US" sz="2800" dirty="0"/>
          </a:p>
        </p:txBody>
      </p:sp>
      <p:pic>
        <p:nvPicPr>
          <p:cNvPr id="10" name="Object 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21792" y="1706673"/>
            <a:ext cx="3785616" cy="230165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8600" y="228600"/>
            <a:ext cx="685800" cy="68580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8640" y="777240"/>
            <a:ext cx="685800" cy="685800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6032" y="896112"/>
            <a:ext cx="320040" cy="32004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868680" y="228600"/>
            <a:ext cx="2418588" cy="440944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1200" dirty="0" smtClean="0">
                <a:solidFill>
                  <a:srgbClr val="666666"/>
                </a:solidFill>
                <a:latin typeface="Arial" pitchFamily="34" charset="0"/>
                <a:cs typeface="Arial" pitchFamily="34" charset="0"/>
              </a:rPr>
              <a:t>Style Sheets &amp; Simple Selectors</a:t>
            </a:r>
            <a:endParaRPr lang="en-US" sz="1200" dirty="0"/>
          </a:p>
        </p:txBody>
      </p:sp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85800" y="914400"/>
            <a:ext cx="411480" cy="41148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441655" y="320040"/>
            <a:ext cx="8412480" cy="690880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2700" dirty="0" smtClean="0">
                <a:solidFill>
                  <a:srgbClr val="176CEE"/>
                </a:solidFill>
                <a:latin typeface="Arial" pitchFamily="34" charset="0"/>
                <a:cs typeface="Arial" pitchFamily="34" charset="0"/>
              </a:rPr>
              <a:t>Element Selector</a:t>
            </a:r>
            <a:endParaRPr lang="en-US" sz="2700" dirty="0"/>
          </a:p>
        </p:txBody>
      </p:sp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57200" y="1808135"/>
            <a:ext cx="4023360" cy="2446203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4660011" y="2081122"/>
            <a:ext cx="754380" cy="479044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1500" dirty="0" smtClean="0">
                <a:solidFill>
                  <a:srgbClr val="black"/>
                </a:solidFill>
                <a:latin typeface="Arial" pitchFamily="34" charset="0"/>
                <a:cs typeface="Arial" pitchFamily="34" charset="0"/>
              </a:rPr>
              <a:t>HTML</a:t>
            </a:r>
            <a:endParaRPr lang="en-US" sz="1500" dirty="0"/>
          </a:p>
        </p:txBody>
      </p:sp>
      <p:pic>
        <p:nvPicPr>
          <p:cNvPr id="10" name="Object 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660011" y="2377286"/>
            <a:ext cx="3077870" cy="885718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4660011" y="3445884"/>
            <a:ext cx="811530" cy="479044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1500" dirty="0" smtClean="0">
                <a:solidFill>
                  <a:srgbClr val="black"/>
                </a:solidFill>
                <a:latin typeface="Arial" pitchFamily="34" charset="0"/>
                <a:cs typeface="Arial" pitchFamily="34" charset="0"/>
              </a:rPr>
              <a:t>Output</a:t>
            </a:r>
            <a:endParaRPr lang="en-US" sz="1500" dirty="0"/>
          </a:p>
        </p:txBody>
      </p:sp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660011" y="3742048"/>
            <a:ext cx="3077870" cy="190082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8600" y="228600"/>
            <a:ext cx="685800" cy="68580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8640" y="777240"/>
            <a:ext cx="685800" cy="685800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6032" y="896112"/>
            <a:ext cx="320040" cy="32004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868680" y="228600"/>
            <a:ext cx="2418588" cy="440944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1200" dirty="0" smtClean="0">
                <a:solidFill>
                  <a:srgbClr val="666666"/>
                </a:solidFill>
                <a:latin typeface="Arial" pitchFamily="34" charset="0"/>
                <a:cs typeface="Arial" pitchFamily="34" charset="0"/>
              </a:rPr>
              <a:t>Style Sheets &amp; Simple Selectors</a:t>
            </a:r>
            <a:endParaRPr lang="en-US" sz="1200" dirty="0"/>
          </a:p>
        </p:txBody>
      </p:sp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85800" y="914400"/>
            <a:ext cx="411480" cy="41148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441655" y="320040"/>
            <a:ext cx="8412480" cy="690880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2700" dirty="0" smtClean="0">
                <a:solidFill>
                  <a:srgbClr val="176CEE"/>
                </a:solidFill>
                <a:latin typeface="Arial" pitchFamily="34" charset="0"/>
                <a:cs typeface="Arial" pitchFamily="34" charset="0"/>
              </a:rPr>
              <a:t>Class Selector</a:t>
            </a:r>
            <a:endParaRPr lang="en-US" sz="2700" dirty="0"/>
          </a:p>
        </p:txBody>
      </p:sp>
      <p:sp>
        <p:nvSpPr>
          <p:cNvPr id="8" name="Object 8"/>
          <p:cNvSpPr txBox="1"/>
          <p:nvPr/>
        </p:nvSpPr>
        <p:spPr>
          <a:xfrm>
            <a:off x="621792" y="1828800"/>
            <a:ext cx="4051808" cy="2240280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2800" dirty="0" smtClean="0">
                <a:solidFill>
                  <a:srgbClr val="003399"/>
                </a:solidFill>
                <a:latin typeface="Arial" pitchFamily="34" charset="0"/>
                <a:cs typeface="Arial" pitchFamily="34" charset="0"/>
              </a:rPr>
              <a:t>The class selector modifies all elements in the entire HTML document with a certain class name.</a:t>
            </a:r>
            <a:endParaRPr lang="en-US" sz="2800" dirty="0"/>
          </a:p>
        </p:txBody>
      </p:sp>
      <p:pic>
        <p:nvPicPr>
          <p:cNvPr id="9" name="Object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640301" y="914400"/>
            <a:ext cx="3649014" cy="38862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8600" y="228600"/>
            <a:ext cx="685800" cy="68580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8640" y="777240"/>
            <a:ext cx="685800" cy="685800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6032" y="896112"/>
            <a:ext cx="320040" cy="32004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868680" y="228600"/>
            <a:ext cx="2418588" cy="440944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1200" dirty="0" smtClean="0">
                <a:solidFill>
                  <a:srgbClr val="666666"/>
                </a:solidFill>
                <a:latin typeface="Arial" pitchFamily="34" charset="0"/>
                <a:cs typeface="Arial" pitchFamily="34" charset="0"/>
              </a:rPr>
              <a:t>Style Sheets &amp; Simple Selectors</a:t>
            </a:r>
            <a:endParaRPr lang="en-US" sz="1200" dirty="0"/>
          </a:p>
        </p:txBody>
      </p:sp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85800" y="914400"/>
            <a:ext cx="411480" cy="41148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441655" y="320040"/>
            <a:ext cx="8412480" cy="690880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2700" dirty="0" smtClean="0">
                <a:solidFill>
                  <a:srgbClr val="176CEE"/>
                </a:solidFill>
                <a:latin typeface="Arial" pitchFamily="34" charset="0"/>
                <a:cs typeface="Arial" pitchFamily="34" charset="0"/>
              </a:rPr>
              <a:t>Class Selector</a:t>
            </a:r>
            <a:endParaRPr lang="en-US" sz="2700" dirty="0"/>
          </a:p>
        </p:txBody>
      </p:sp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909560" y="457200"/>
            <a:ext cx="457200" cy="457200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4572000" y="2362200"/>
            <a:ext cx="4122928" cy="1173480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2800" dirty="0" smtClean="0">
                <a:solidFill>
                  <a:srgbClr val="003399"/>
                </a:solidFill>
                <a:latin typeface="Arial" pitchFamily="34" charset="0"/>
                <a:cs typeface="Arial" pitchFamily="34" charset="0"/>
              </a:rPr>
              <a:t>Let's look at an example of a class selector.</a:t>
            </a:r>
            <a:endParaRPr lang="en-US" sz="2800" dirty="0"/>
          </a:p>
        </p:txBody>
      </p:sp>
      <p:pic>
        <p:nvPicPr>
          <p:cNvPr id="10" name="Object 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21792" y="1653674"/>
            <a:ext cx="3785616" cy="240765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8600" y="228600"/>
            <a:ext cx="685800" cy="68580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8640" y="777240"/>
            <a:ext cx="685800" cy="685800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6032" y="896112"/>
            <a:ext cx="320040" cy="32004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868680" y="228600"/>
            <a:ext cx="2418588" cy="440944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1200" dirty="0" smtClean="0">
                <a:solidFill>
                  <a:srgbClr val="666666"/>
                </a:solidFill>
                <a:latin typeface="Arial" pitchFamily="34" charset="0"/>
                <a:cs typeface="Arial" pitchFamily="34" charset="0"/>
              </a:rPr>
              <a:t>Style Sheets &amp; Simple Selectors</a:t>
            </a:r>
            <a:endParaRPr lang="en-US" sz="1200" dirty="0"/>
          </a:p>
        </p:txBody>
      </p:sp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85800" y="914400"/>
            <a:ext cx="411480" cy="41148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441655" y="320040"/>
            <a:ext cx="8412480" cy="690880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2700" dirty="0" smtClean="0">
                <a:solidFill>
                  <a:srgbClr val="176CEE"/>
                </a:solidFill>
                <a:latin typeface="Arial" pitchFamily="34" charset="0"/>
                <a:cs typeface="Arial" pitchFamily="34" charset="0"/>
              </a:rPr>
              <a:t>Learning Objectives</a:t>
            </a:r>
            <a:endParaRPr lang="en-US" sz="2700" dirty="0"/>
          </a:p>
        </p:txBody>
      </p:sp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68680" y="1517142"/>
            <a:ext cx="4572000" cy="425196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868680" y="1942338"/>
            <a:ext cx="4442816" cy="457200"/>
          </a:xfrm>
          <a:prstGeom prst="rect">
            <a:avLst/>
          </a:prstGeom>
          <a:noFill/>
        </p:spPr>
        <p:txBody>
          <a:bodyPr wrap="square" rtlCol="0"/>
          <a:lstStyle>
            <a:lvl1pPr>
              <a:buChar char="•"/>
              <a:spcBef>
                <a:spcPct val="20000"/>
              </a:spcBef>
            </a:lvl1pPr>
            <a:lvl2pPr>
              <a:buChar char="•"/>
            </a:lvl2pPr>
            <a:lvl3pPr>
              <a:buChar char="•"/>
            </a:lvl3pPr>
            <a:lvl4pPr>
              <a:buChar char="•"/>
            </a:lvl4pPr>
            <a:lvl5pPr>
              <a:buChar char="•"/>
            </a:lvl5pPr>
          </a:lstStyle>
          <a:p>
            <a:r>
              <a:rPr lang="en-US" sz="1800" lvl="0" dirty="0" smtClean="0">
                <a:solidFill>
                  <a:srgbClr val="black"/>
                </a:solidFill>
                <a:latin typeface="Arial" pitchFamily="34" charset="0"/>
                <a:cs typeface="Arial" pitchFamily="34" charset="0"/>
              </a:rPr>
              <a:t>Include CSS from an internal or external style sheet.</a:t>
            </a:r>
            <a:r>
              <a:rPr lang="en-US" dirty="0" smtClean="0"/>
              <a:t/>
            </a:r>
          </a:p>
          <a:p>
            <a:r>
              <a:rPr lang="en-US" dirty="0" smtClean="0"/>
              <a:t/>
            </a:r>
            <a:r>
              <a:rPr lang="en-US" sz="1800" lvl="0" dirty="0" smtClean="0">
                <a:solidFill>
                  <a:srgbClr val="black"/>
                </a:solidFill>
                <a:latin typeface="Arial" pitchFamily="34" charset="0"/>
                <a:cs typeface="Arial" pitchFamily="34" charset="0"/>
              </a:rPr>
              <a:t>Use CSS selectors to target specific HTML elements.</a:t>
            </a:r>
            <a:r>
              <a:rPr lang="en-US" dirty="0" smtClean="0"/>
              <a:t/>
            </a:r>
          </a:p>
          <a:p>
            <a:r>
              <a:rPr lang="en-US" dirty="0" smtClean="0"/>
              <a:t/>
            </a:r>
            <a:r>
              <a:rPr lang="en-US" sz="1800" lvl="0" dirty="0" smtClean="0">
                <a:solidFill>
                  <a:srgbClr val="black"/>
                </a:solidFill>
                <a:latin typeface="Arial" pitchFamily="34" charset="0"/>
                <a:cs typeface="Arial" pitchFamily="34" charset="0"/>
              </a:rPr>
              <a:t>Use CSS properties to style HTML elements.</a:t>
            </a:r>
            <a:endParaRPr lang="en-US" sz="1800" dirty="0"/>
          </a:p>
        </p:txBody>
      </p:sp>
      <p:pic>
        <p:nvPicPr>
          <p:cNvPr id="10" name="Object 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093208" y="1202436"/>
            <a:ext cx="2743200" cy="27432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8600" y="228600"/>
            <a:ext cx="685800" cy="68580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8640" y="777240"/>
            <a:ext cx="685800" cy="685800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6032" y="896112"/>
            <a:ext cx="320040" cy="32004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868680" y="228600"/>
            <a:ext cx="2418588" cy="440944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1200" dirty="0" smtClean="0">
                <a:solidFill>
                  <a:srgbClr val="666666"/>
                </a:solidFill>
                <a:latin typeface="Arial" pitchFamily="34" charset="0"/>
                <a:cs typeface="Arial" pitchFamily="34" charset="0"/>
              </a:rPr>
              <a:t>Style Sheets &amp; Simple Selectors</a:t>
            </a:r>
            <a:endParaRPr lang="en-US" sz="1200" dirty="0"/>
          </a:p>
        </p:txBody>
      </p:sp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85800" y="914400"/>
            <a:ext cx="411480" cy="41148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441655" y="320040"/>
            <a:ext cx="8412480" cy="690880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2700" dirty="0" smtClean="0">
                <a:solidFill>
                  <a:srgbClr val="176CEE"/>
                </a:solidFill>
                <a:latin typeface="Arial" pitchFamily="34" charset="0"/>
                <a:cs typeface="Arial" pitchFamily="34" charset="0"/>
              </a:rPr>
              <a:t>Class Selector</a:t>
            </a:r>
            <a:endParaRPr lang="en-US" sz="2700" dirty="0"/>
          </a:p>
        </p:txBody>
      </p:sp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57200" y="1808135"/>
            <a:ext cx="4023360" cy="2446203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4660011" y="1778937"/>
            <a:ext cx="754380" cy="479044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1500" dirty="0" smtClean="0">
                <a:solidFill>
                  <a:srgbClr val="black"/>
                </a:solidFill>
                <a:latin typeface="Arial" pitchFamily="34" charset="0"/>
                <a:cs typeface="Arial" pitchFamily="34" charset="0"/>
              </a:rPr>
              <a:t>HTML</a:t>
            </a:r>
            <a:endParaRPr lang="en-US" sz="1500" dirty="0"/>
          </a:p>
        </p:txBody>
      </p:sp>
      <p:pic>
        <p:nvPicPr>
          <p:cNvPr id="10" name="Object 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660011" y="2075101"/>
            <a:ext cx="3077870" cy="1182913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4660011" y="3440894"/>
            <a:ext cx="811530" cy="479044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1500" dirty="0" smtClean="0">
                <a:solidFill>
                  <a:srgbClr val="black"/>
                </a:solidFill>
                <a:latin typeface="Arial" pitchFamily="34" charset="0"/>
                <a:cs typeface="Arial" pitchFamily="34" charset="0"/>
              </a:rPr>
              <a:t>Output</a:t>
            </a:r>
            <a:endParaRPr lang="en-US" sz="1500" dirty="0"/>
          </a:p>
        </p:txBody>
      </p:sp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660011" y="3737058"/>
            <a:ext cx="3077870" cy="470816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8600" y="228600"/>
            <a:ext cx="685800" cy="68580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8640" y="777240"/>
            <a:ext cx="685800" cy="685800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6032" y="896112"/>
            <a:ext cx="320040" cy="32004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868680" y="228600"/>
            <a:ext cx="2418588" cy="440944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1200" dirty="0" smtClean="0">
                <a:solidFill>
                  <a:srgbClr val="666666"/>
                </a:solidFill>
                <a:latin typeface="Arial" pitchFamily="34" charset="0"/>
                <a:cs typeface="Arial" pitchFamily="34" charset="0"/>
              </a:rPr>
              <a:t>Style Sheets &amp; Simple Selectors</a:t>
            </a:r>
            <a:endParaRPr lang="en-US" sz="1200" dirty="0"/>
          </a:p>
        </p:txBody>
      </p:sp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85800" y="914400"/>
            <a:ext cx="411480" cy="41148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441655" y="320040"/>
            <a:ext cx="8412480" cy="690880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2700" dirty="0" smtClean="0">
                <a:solidFill>
                  <a:srgbClr val="176CEE"/>
                </a:solidFill>
                <a:latin typeface="Arial" pitchFamily="34" charset="0"/>
                <a:cs typeface="Arial" pitchFamily="34" charset="0"/>
              </a:rPr>
              <a:t>CSS Declarations</a:t>
            </a:r>
            <a:endParaRPr lang="en-US" sz="2700" dirty="0"/>
          </a:p>
        </p:txBody>
      </p:sp>
      <p:sp>
        <p:nvSpPr>
          <p:cNvPr id="8" name="Object 8"/>
          <p:cNvSpPr txBox="1"/>
          <p:nvPr/>
        </p:nvSpPr>
        <p:spPr>
          <a:xfrm>
            <a:off x="621792" y="1832102"/>
            <a:ext cx="3931920" cy="805180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1800" dirty="0" smtClean="0">
                <a:solidFill>
                  <a:srgbClr val="176CEE"/>
                </a:solidFill>
                <a:latin typeface="Arial" pitchFamily="34" charset="0"/>
                <a:cs typeface="Arial" pitchFamily="34" charset="0"/>
              </a:rPr>
              <a:t>The meat of CSS is what we do with the elements we've selected</a:t>
            </a:r>
            <a:endParaRPr lang="en-US" sz="1800" dirty="0"/>
          </a:p>
        </p:txBody>
      </p:sp>
      <p:sp>
        <p:nvSpPr>
          <p:cNvPr id="9" name="Object 9"/>
          <p:cNvSpPr txBox="1"/>
          <p:nvPr/>
        </p:nvSpPr>
        <p:spPr>
          <a:xfrm>
            <a:off x="621792" y="2500122"/>
            <a:ext cx="4000000" cy="457200"/>
          </a:xfrm>
          <a:prstGeom prst="rect">
            <a:avLst/>
          </a:prstGeom>
          <a:noFill/>
        </p:spPr>
        <p:txBody>
          <a:bodyPr wrap="square" rtlCol="0"/>
          <a:lstStyle>
            <a:lvl1pPr>
              <a:buChar char="•"/>
              <a:spcBef>
                <a:spcPct val="20000"/>
              </a:spcBef>
            </a:lvl1pPr>
            <a:lvl2pPr>
              <a:buChar char="•"/>
            </a:lvl2pPr>
            <a:lvl3pPr>
              <a:buChar char="•"/>
            </a:lvl3pPr>
            <a:lvl4pPr>
              <a:buChar char="•"/>
            </a:lvl4pPr>
            <a:lvl5pPr>
              <a:buChar char="•"/>
            </a:lvl5pPr>
          </a:lstStyle>
          <a:p>
            <a:r>
              <a:rPr lang="en-US" sz="1800" lvl="0" dirty="0" smtClean="0">
                <a:solidFill>
                  <a:srgbClr val="F54242"/>
                </a:solidFill>
                <a:latin typeface="Arial" pitchFamily="34" charset="0"/>
                <a:cs typeface="Arial" pitchFamily="34" charset="0"/>
              </a:rPr>
              <a:t>Properties</a:t>
            </a:r>
            <a:r>
              <a:rPr lang="en-US" dirty="0" smtClean="0"/>
              <a:t/>
            </a:r>
          </a:p>
          <a:p>
            <a:r>
              <a:rPr lang="en-US" dirty="0" smtClean="0"/>
              <a:t/>
            </a:r>
            <a:r>
              <a:rPr lang="en-US" sz="1800" lvl="0" dirty="0" smtClean="0">
                <a:solidFill>
                  <a:srgbClr val="black"/>
                </a:solidFill>
                <a:latin typeface="Arial" pitchFamily="34" charset="0"/>
                <a:cs typeface="Arial" pitchFamily="34" charset="0"/>
              </a:rPr>
              <a:t>CSS styling keywords</a:t>
            </a:r>
            <a:r>
              <a:rPr lang="en-US" dirty="0" smtClean="0"/>
              <a:t/>
            </a:r>
          </a:p>
          <a:p>
            <a:r>
              <a:rPr lang="en-US" dirty="0" smtClean="0"/>
              <a:t/>
            </a:r>
            <a:r>
              <a:rPr lang="en-US" sz="1800" lvl="0" dirty="0" smtClean="0">
                <a:solidFill>
                  <a:srgbClr val="27B830"/>
                </a:solidFill>
                <a:latin typeface="Arial" pitchFamily="34" charset="0"/>
                <a:cs typeface="Arial" pitchFamily="34" charset="0"/>
              </a:rPr>
              <a:t>Values</a:t>
            </a:r>
            <a:r>
              <a:rPr lang="en-US" dirty="0" smtClean="0"/>
              <a:t/>
            </a:r>
          </a:p>
          <a:p>
            <a:r>
              <a:rPr lang="en-US" dirty="0" smtClean="0"/>
              <a:t/>
            </a:r>
            <a:r>
              <a:rPr lang="en-US" sz="1800" lvl="0" dirty="0" smtClean="0">
                <a:solidFill>
                  <a:srgbClr val="black"/>
                </a:solidFill>
                <a:latin typeface="Arial" pitchFamily="34" charset="0"/>
                <a:cs typeface="Arial" pitchFamily="34" charset="0"/>
              </a:rPr>
              <a:t>Colors, dimensions, etc.</a:t>
            </a:r>
            <a:endParaRPr lang="en-US" sz="1800" dirty="0"/>
          </a:p>
        </p:txBody>
      </p: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572000" y="1784278"/>
            <a:ext cx="3785616" cy="2146444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8600" y="228600"/>
            <a:ext cx="685800" cy="68580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8640" y="777240"/>
            <a:ext cx="685800" cy="685800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6032" y="896112"/>
            <a:ext cx="320040" cy="32004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868680" y="228600"/>
            <a:ext cx="2418588" cy="440944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1200" dirty="0" smtClean="0">
                <a:solidFill>
                  <a:srgbClr val="666666"/>
                </a:solidFill>
                <a:latin typeface="Arial" pitchFamily="34" charset="0"/>
                <a:cs typeface="Arial" pitchFamily="34" charset="0"/>
              </a:rPr>
              <a:t>Style Sheets &amp; Simple Selectors</a:t>
            </a:r>
            <a:endParaRPr lang="en-US" sz="1200" dirty="0"/>
          </a:p>
        </p:txBody>
      </p:sp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85800" y="914400"/>
            <a:ext cx="411480" cy="41148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441655" y="320040"/>
            <a:ext cx="8412480" cy="690880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2700" dirty="0" smtClean="0">
                <a:solidFill>
                  <a:srgbClr val="176CEE"/>
                </a:solidFill>
                <a:latin typeface="Arial" pitchFamily="34" charset="0"/>
                <a:cs typeface="Arial" pitchFamily="34" charset="0"/>
              </a:rPr>
              <a:t>Properties</a:t>
            </a:r>
            <a:endParaRPr lang="en-US" sz="2700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9011935"/>
              </p:ext>
            </p:extLst>
          </p:nvPr>
        </p:nvGraphicFramePr>
        <p:xfrm>
          <a:off x="914400" y="1755140"/>
          <a:ext cx="-228600" cy="2514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57600"/>
                <a:gridCol w="3657600"/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 b="true" i="0">
                          <a:latin typeface="Arial"/>
                          <a:cs typeface="Arial"/>
                          <a:solidFill>
                            <a:srgbClr val="000000"/>
                          </a:solidFill>
                        </a:rPr>
                        <a:t>  Property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lnT w="1px" cap="flat" cmpd="sng" algn="ctr">
                      <a:solidFill>
                        <a:scrgbClr val="black"/>
                      </a:solidFill>
                    </a:lnT>
                    <a:lnL w="1px" cap="flat" cmpd="sng" algn="ctr">
                      <a:solidFill>
                        <a:scrgbClr val="black"/>
                      </a:solidFill>
                    </a:lnL>
                    <a:lnR w="1px" cap="flat" cmpd="sng" algn="ctr">
                      <a:solidFill>
                        <a:scrgbClr val="black"/>
                      </a:solidFill>
                    </a:lnR>
                    <a:lnB w="1px" cap="flat" cmpd="sng" algn="ctr">
                      <a:solidFill>
                        <a:scrgbClr val="black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 b="true" i="0">
                          <a:latin typeface="Arial"/>
                          <a:cs typeface="Arial"/>
                          <a:solidFill>
                            <a:srgbClr val="000000"/>
                          </a:solidFill>
                        </a:rPr>
                        <a:t>  Description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lnT w="1px" cap="flat" cmpd="sng" algn="ctr">
                      <a:solidFill>
                        <a:scrgbClr val="black"/>
                      </a:solidFill>
                    </a:lnT>
                    <a:lnL w="1px" cap="flat" cmpd="sng" algn="ctr">
                      <a:solidFill>
                        <a:scrgbClr val="black"/>
                      </a:solidFill>
                    </a:lnL>
                    <a:lnR w="1px" cap="flat" cmpd="sng" algn="ctr">
                      <a:solidFill>
                        <a:scrgbClr val="black"/>
                      </a:solidFill>
                    </a:lnR>
                    <a:lnB w="1px" cap="flat" cmpd="sng" algn="ctr">
                      <a:solidFill>
                        <a:scrgbClr val="black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 b="0" i="0">
                          <a:latin typeface="Arial"/>
                          <a:cs typeface="Arial"/>
                          <a:solidFill>
                            <a:srgbClr val="000000"/>
                          </a:solidFill>
                        </a:rPr>
                        <a:t>  background-color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lnT w="1px" cap="flat" cmpd="sng" algn="ctr">
                      <a:solidFill>
                        <a:scrgbClr val="black"/>
                      </a:solidFill>
                    </a:lnT>
                    <a:lnL w="1px" cap="flat" cmpd="sng" algn="ctr">
                      <a:solidFill>
                        <a:scrgbClr val="black"/>
                      </a:solidFill>
                    </a:lnL>
                    <a:lnR w="1px" cap="flat" cmpd="sng" algn="ctr">
                      <a:solidFill>
                        <a:scrgbClr val="black"/>
                      </a:solidFill>
                    </a:lnR>
                    <a:lnB w="1px" cap="flat" cmpd="sng" algn="ctr">
                      <a:solidFill>
                        <a:scrgbClr val="black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 b="0" i="0">
                          <a:latin typeface="Arial"/>
                          <a:cs typeface="Arial"/>
                          <a:solidFill>
                            <a:srgbClr val="000000"/>
                          </a:solidFill>
                        </a:rPr>
                        <a:t>  Changes the color behind an element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lnT w="1px" cap="flat" cmpd="sng" algn="ctr">
                      <a:solidFill>
                        <a:scrgbClr val="black"/>
                      </a:solidFill>
                    </a:lnT>
                    <a:lnL w="1px" cap="flat" cmpd="sng" algn="ctr">
                      <a:solidFill>
                        <a:scrgbClr val="black"/>
                      </a:solidFill>
                    </a:lnL>
                    <a:lnR w="1px" cap="flat" cmpd="sng" algn="ctr">
                      <a:solidFill>
                        <a:scrgbClr val="black"/>
                      </a:solidFill>
                    </a:lnR>
                    <a:lnB w="1px" cap="flat" cmpd="sng" algn="ctr">
                      <a:solidFill>
                        <a:scrgbClr val="black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 b="0" i="0">
                          <a:latin typeface="Arial"/>
                          <a:cs typeface="Arial"/>
                          <a:solidFill>
                            <a:srgbClr val="000000"/>
                          </a:solidFill>
                        </a:rPr>
                        <a:t>  border-radius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lnT w="1px" cap="flat" cmpd="sng" algn="ctr">
                      <a:solidFill>
                        <a:scrgbClr val="black"/>
                      </a:solidFill>
                    </a:lnT>
                    <a:lnL w="1px" cap="flat" cmpd="sng" algn="ctr">
                      <a:solidFill>
                        <a:scrgbClr val="black"/>
                      </a:solidFill>
                    </a:lnL>
                    <a:lnR w="1px" cap="flat" cmpd="sng" algn="ctr">
                      <a:solidFill>
                        <a:scrgbClr val="black"/>
                      </a:solidFill>
                    </a:lnR>
                    <a:lnB w="1px" cap="flat" cmpd="sng" algn="ctr">
                      <a:solidFill>
                        <a:scrgbClr val="black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 b="0" i="0">
                          <a:latin typeface="Arial"/>
                          <a:cs typeface="Arial"/>
                          <a:solidFill>
                            <a:srgbClr val="000000"/>
                          </a:solidFill>
                        </a:rPr>
                        <a:t>  Adds rounded corners to an element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lnT w="1px" cap="flat" cmpd="sng" algn="ctr">
                      <a:solidFill>
                        <a:scrgbClr val="black"/>
                      </a:solidFill>
                    </a:lnT>
                    <a:lnL w="1px" cap="flat" cmpd="sng" algn="ctr">
                      <a:solidFill>
                        <a:scrgbClr val="black"/>
                      </a:solidFill>
                    </a:lnL>
                    <a:lnR w="1px" cap="flat" cmpd="sng" algn="ctr">
                      <a:solidFill>
                        <a:scrgbClr val="black"/>
                      </a:solidFill>
                    </a:lnR>
                    <a:lnB w="1px" cap="flat" cmpd="sng" algn="ctr">
                      <a:solidFill>
                        <a:scrgbClr val="black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 b="0" i="0">
                          <a:latin typeface="Arial"/>
                          <a:cs typeface="Arial"/>
                          <a:solidFill>
                            <a:srgbClr val="000000"/>
                          </a:solidFill>
                        </a:rPr>
                        <a:t>  border-style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lnT w="1px" cap="flat" cmpd="sng" algn="ctr">
                      <a:solidFill>
                        <a:scrgbClr val="black"/>
                      </a:solidFill>
                    </a:lnT>
                    <a:lnL w="1px" cap="flat" cmpd="sng" algn="ctr">
                      <a:solidFill>
                        <a:scrgbClr val="black"/>
                      </a:solidFill>
                    </a:lnL>
                    <a:lnR w="1px" cap="flat" cmpd="sng" algn="ctr">
                      <a:solidFill>
                        <a:scrgbClr val="black"/>
                      </a:solidFill>
                    </a:lnR>
                    <a:lnB w="1px" cap="flat" cmpd="sng" algn="ctr">
                      <a:solidFill>
                        <a:scrgbClr val="black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 b="0" i="0">
                          <a:latin typeface="Arial"/>
                          <a:cs typeface="Arial"/>
                          <a:solidFill>
                            <a:srgbClr val="000000"/>
                          </a:solidFill>
                        </a:rPr>
                        <a:t>  Adds a border around the element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lnT w="1px" cap="flat" cmpd="sng" algn="ctr">
                      <a:solidFill>
                        <a:scrgbClr val="black"/>
                      </a:solidFill>
                    </a:lnT>
                    <a:lnL w="1px" cap="flat" cmpd="sng" algn="ctr">
                      <a:solidFill>
                        <a:scrgbClr val="black"/>
                      </a:solidFill>
                    </a:lnL>
                    <a:lnR w="1px" cap="flat" cmpd="sng" algn="ctr">
                      <a:solidFill>
                        <a:scrgbClr val="black"/>
                      </a:solidFill>
                    </a:lnR>
                    <a:lnB w="1px" cap="flat" cmpd="sng" algn="ctr">
                      <a:solidFill>
                        <a:scrgbClr val="black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 b="0" i="0">
                          <a:latin typeface="Arial"/>
                          <a:cs typeface="Arial"/>
                          <a:solidFill>
                            <a:srgbClr val="000000"/>
                          </a:solidFill>
                        </a:rPr>
                        <a:t>  font-family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lnT w="1px" cap="flat" cmpd="sng" algn="ctr">
                      <a:solidFill>
                        <a:scrgbClr val="black"/>
                      </a:solidFill>
                    </a:lnT>
                    <a:lnL w="1px" cap="flat" cmpd="sng" algn="ctr">
                      <a:solidFill>
                        <a:scrgbClr val="black"/>
                      </a:solidFill>
                    </a:lnL>
                    <a:lnR w="1px" cap="flat" cmpd="sng" algn="ctr">
                      <a:solidFill>
                        <a:scrgbClr val="black"/>
                      </a:solidFill>
                    </a:lnR>
                    <a:lnB w="1px" cap="flat" cmpd="sng" algn="ctr">
                      <a:solidFill>
                        <a:scrgbClr val="black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 b="0" i="0">
                          <a:latin typeface="Arial"/>
                          <a:cs typeface="Arial"/>
                          <a:solidFill>
                            <a:srgbClr val="000000"/>
                          </a:solidFill>
                        </a:rPr>
                        <a:t>  Changes the font style for text within the element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lnT w="1px" cap="flat" cmpd="sng" algn="ctr">
                      <a:solidFill>
                        <a:scrgbClr val="black"/>
                      </a:solidFill>
                    </a:lnT>
                    <a:lnL w="1px" cap="flat" cmpd="sng" algn="ctr">
                      <a:solidFill>
                        <a:scrgbClr val="black"/>
                      </a:solidFill>
                    </a:lnL>
                    <a:lnR w="1px" cap="flat" cmpd="sng" algn="ctr">
                      <a:solidFill>
                        <a:scrgbClr val="black"/>
                      </a:solidFill>
                    </a:lnR>
                    <a:lnB w="1px" cap="flat" cmpd="sng" algn="ctr">
                      <a:solidFill>
                        <a:scrgbClr val="black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9" name="Object 9"/>
          <p:cNvSpPr txBox="1"/>
          <p:nvPr/>
        </p:nvSpPr>
        <p:spPr>
          <a:xfrm>
            <a:off x="739140" y="4581398"/>
            <a:ext cx="7848600" cy="529844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1500" dirty="0" smtClean="0">
                <a:solidFill>
                  <a:srgbClr val="black"/>
                </a:solidFill>
                <a:latin typeface="Arial" pitchFamily="34" charset="0"/>
                <a:cs typeface="Arial" pitchFamily="34" charset="0"/>
              </a:rPr>
              <a:t>Plus many, many more! Discover more CSS properties using </a:t>
            </a:r>
            <a:r>
              <a:rPr lang="en-US" sz="1500" dirty="0" smtClean="0">
                <a:solidFill>
                  <a:srgbClr val="black"/>
                </a:solidFill>
                <a:hlinkClick r:id="rId6"/>
                <a:latin typeface="Arial" pitchFamily="34" charset="0"/>
                <a:cs typeface="Arial" pitchFamily="34" charset="0"/>
              </a:rPr>
              <a:t>W3 Schools Documentation</a:t>
            </a:r>
            <a:endParaRPr lang="en-US" sz="150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8600" y="228600"/>
            <a:ext cx="685800" cy="68580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8640" y="777240"/>
            <a:ext cx="685800" cy="685800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6032" y="896112"/>
            <a:ext cx="320040" cy="32004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868680" y="228600"/>
            <a:ext cx="2418588" cy="440944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1200" dirty="0" smtClean="0">
                <a:solidFill>
                  <a:srgbClr val="666666"/>
                </a:solidFill>
                <a:latin typeface="Arial" pitchFamily="34" charset="0"/>
                <a:cs typeface="Arial" pitchFamily="34" charset="0"/>
              </a:rPr>
              <a:t>Style Sheets &amp; Simple Selectors</a:t>
            </a:r>
            <a:endParaRPr lang="en-US" sz="1200" dirty="0"/>
          </a:p>
        </p:txBody>
      </p:sp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85800" y="914400"/>
            <a:ext cx="411480" cy="41148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441655" y="320040"/>
            <a:ext cx="8412480" cy="690880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2700" dirty="0" smtClean="0">
                <a:solidFill>
                  <a:srgbClr val="176CEE"/>
                </a:solidFill>
                <a:latin typeface="Arial" pitchFamily="34" charset="0"/>
                <a:cs typeface="Arial" pitchFamily="34" charset="0"/>
              </a:rPr>
              <a:t>Background Color</a:t>
            </a:r>
            <a:endParaRPr lang="en-US" sz="2700" dirty="0"/>
          </a:p>
        </p:txBody>
      </p:sp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909560" y="457200"/>
            <a:ext cx="457200" cy="45720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57200" y="1704063"/>
            <a:ext cx="3435531" cy="131924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57200" y="3114747"/>
            <a:ext cx="3435531" cy="1243662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572000" y="2489127"/>
            <a:ext cx="1084217" cy="1084217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747657" y="2443249"/>
            <a:ext cx="2847703" cy="1175974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8600" y="228600"/>
            <a:ext cx="685800" cy="68580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8640" y="777240"/>
            <a:ext cx="685800" cy="685800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6032" y="896112"/>
            <a:ext cx="320040" cy="32004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868680" y="228600"/>
            <a:ext cx="2418588" cy="440944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1200" dirty="0" smtClean="0">
                <a:solidFill>
                  <a:srgbClr val="666666"/>
                </a:solidFill>
                <a:latin typeface="Arial" pitchFamily="34" charset="0"/>
                <a:cs typeface="Arial" pitchFamily="34" charset="0"/>
              </a:rPr>
              <a:t>Style Sheets &amp; Simple Selectors</a:t>
            </a:r>
            <a:endParaRPr lang="en-US" sz="1200" dirty="0"/>
          </a:p>
        </p:txBody>
      </p:sp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85800" y="914400"/>
            <a:ext cx="411480" cy="41148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441655" y="320040"/>
            <a:ext cx="8412480" cy="690880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2700" dirty="0" smtClean="0">
                <a:solidFill>
                  <a:srgbClr val="176CEE"/>
                </a:solidFill>
                <a:latin typeface="Arial" pitchFamily="34" charset="0"/>
                <a:cs typeface="Arial" pitchFamily="34" charset="0"/>
              </a:rPr>
              <a:t>Border Radius</a:t>
            </a:r>
            <a:endParaRPr lang="en-US" sz="2700" dirty="0"/>
          </a:p>
        </p:txBody>
      </p:sp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909560" y="457200"/>
            <a:ext cx="457200" cy="45720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57200" y="2597340"/>
            <a:ext cx="2259874" cy="867792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2808514" y="2788666"/>
            <a:ext cx="379476" cy="576580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1800" dirty="0" smtClean="0">
                <a:solidFill>
                  <a:srgbClr val="176CEE"/>
                </a:solidFill>
                <a:latin typeface="Arial" pitchFamily="34" charset="0"/>
                <a:cs typeface="Arial" pitchFamily="34" charset="0"/>
              </a:rPr>
              <a:t>+</a:t>
            </a:r>
            <a:endParaRPr lang="en-US" sz="1800" dirty="0"/>
          </a:p>
        </p:txBody>
      </p:sp>
      <p:pic>
        <p:nvPicPr>
          <p:cNvPr id="11" name="Object 10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396343" y="2544233"/>
            <a:ext cx="2259874" cy="974006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5747657" y="2788666"/>
            <a:ext cx="379476" cy="576580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1800" dirty="0" smtClean="0">
                <a:solidFill>
                  <a:srgbClr val="176CEE"/>
                </a:solidFill>
                <a:latin typeface="Arial" pitchFamily="34" charset="0"/>
                <a:cs typeface="Arial" pitchFamily="34" charset="0"/>
              </a:rPr>
              <a:t>=</a:t>
            </a:r>
            <a:endParaRPr lang="en-US" sz="1800" dirty="0"/>
          </a:p>
        </p:txBody>
      </p:sp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335486" y="2578327"/>
            <a:ext cx="2259874" cy="905817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8600" y="228600"/>
            <a:ext cx="685800" cy="68580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8640" y="777240"/>
            <a:ext cx="685800" cy="685800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6032" y="896112"/>
            <a:ext cx="320040" cy="32004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868680" y="228600"/>
            <a:ext cx="2418588" cy="440944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1200" dirty="0" smtClean="0">
                <a:solidFill>
                  <a:srgbClr val="666666"/>
                </a:solidFill>
                <a:latin typeface="Arial" pitchFamily="34" charset="0"/>
                <a:cs typeface="Arial" pitchFamily="34" charset="0"/>
              </a:rPr>
              <a:t>Style Sheets &amp; Simple Selectors</a:t>
            </a:r>
            <a:endParaRPr lang="en-US" sz="1200" dirty="0"/>
          </a:p>
        </p:txBody>
      </p:sp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85800" y="914400"/>
            <a:ext cx="411480" cy="41148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441655" y="320040"/>
            <a:ext cx="8412480" cy="690880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2700" dirty="0" smtClean="0">
                <a:solidFill>
                  <a:srgbClr val="176CEE"/>
                </a:solidFill>
                <a:latin typeface="Arial" pitchFamily="34" charset="0"/>
                <a:cs typeface="Arial" pitchFamily="34" charset="0"/>
              </a:rPr>
              <a:t>Border Style</a:t>
            </a:r>
            <a:endParaRPr lang="en-US" sz="2700" dirty="0"/>
          </a:p>
        </p:txBody>
      </p:sp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909560" y="457200"/>
            <a:ext cx="457200" cy="45720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57200" y="2597340"/>
            <a:ext cx="2259874" cy="867792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2808514" y="2788666"/>
            <a:ext cx="379476" cy="576580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1800" dirty="0" smtClean="0">
                <a:solidFill>
                  <a:srgbClr val="176CEE"/>
                </a:solidFill>
                <a:latin typeface="Arial" pitchFamily="34" charset="0"/>
                <a:cs typeface="Arial" pitchFamily="34" charset="0"/>
              </a:rPr>
              <a:t>+</a:t>
            </a:r>
            <a:endParaRPr lang="en-US" sz="1800" dirty="0"/>
          </a:p>
        </p:txBody>
      </p:sp>
      <p:pic>
        <p:nvPicPr>
          <p:cNvPr id="11" name="Object 10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396343" y="2466267"/>
            <a:ext cx="2259874" cy="1129937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5747657" y="2788666"/>
            <a:ext cx="379476" cy="576580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1800" dirty="0" smtClean="0">
                <a:solidFill>
                  <a:srgbClr val="176CEE"/>
                </a:solidFill>
                <a:latin typeface="Arial" pitchFamily="34" charset="0"/>
                <a:cs typeface="Arial" pitchFamily="34" charset="0"/>
              </a:rPr>
              <a:t>=</a:t>
            </a:r>
            <a:endParaRPr lang="en-US" sz="1800" dirty="0"/>
          </a:p>
        </p:txBody>
      </p:sp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335486" y="2581027"/>
            <a:ext cx="2259874" cy="900419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098280" cy="512064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8600" y="228600"/>
            <a:ext cx="685800" cy="685800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48640" y="777240"/>
            <a:ext cx="685800" cy="685800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56032" y="896112"/>
            <a:ext cx="320040" cy="320040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868680" y="228600"/>
            <a:ext cx="2418588" cy="440944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1200" dirty="0" smtClean="0">
                <a:solidFill>
                  <a:srgbClr val="666666"/>
                </a:solidFill>
                <a:latin typeface="Arial" pitchFamily="34" charset="0"/>
                <a:cs typeface="Arial" pitchFamily="34" charset="0"/>
              </a:rPr>
              <a:t>Style Sheets &amp; Simple Selectors</a:t>
            </a:r>
            <a:endParaRPr lang="en-US" sz="1200" dirty="0"/>
          </a:p>
        </p:txBody>
      </p:sp>
      <p:pic>
        <p:nvPicPr>
          <p:cNvPr id="7" name="Object 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85800" y="914400"/>
            <a:ext cx="411480" cy="411480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441655" y="320040"/>
            <a:ext cx="8412480" cy="690880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2700" dirty="0" smtClean="0">
                <a:solidFill>
                  <a:srgbClr val="176CEE"/>
                </a:solidFill>
                <a:latin typeface="Arial" pitchFamily="34" charset="0"/>
                <a:cs typeface="Arial" pitchFamily="34" charset="0"/>
              </a:rPr>
              <a:t>What's Next?</a:t>
            </a:r>
            <a:endParaRPr lang="en-US" sz="2700" dirty="0"/>
          </a:p>
        </p:txBody>
      </p:sp>
      <p:sp>
        <p:nvSpPr>
          <p:cNvPr id="9" name="Object 9"/>
          <p:cNvSpPr txBox="1"/>
          <p:nvPr/>
        </p:nvSpPr>
        <p:spPr>
          <a:xfrm>
            <a:off x="2050542" y="2603500"/>
            <a:ext cx="5225796" cy="919480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3600" dirty="0" smtClean="0"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My Future in this Career</a:t>
            </a:r>
            <a:endParaRPr lang="en-US" sz="3600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8600" y="228600"/>
            <a:ext cx="685800" cy="68580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8640" y="777240"/>
            <a:ext cx="685800" cy="685800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6032" y="896112"/>
            <a:ext cx="320040" cy="32004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868680" y="228600"/>
            <a:ext cx="2418588" cy="440944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1200" dirty="0" smtClean="0">
                <a:solidFill>
                  <a:srgbClr val="666666"/>
                </a:solidFill>
                <a:latin typeface="Arial" pitchFamily="34" charset="0"/>
                <a:cs typeface="Arial" pitchFamily="34" charset="0"/>
              </a:rPr>
              <a:t>Style Sheets &amp; Simple Selectors</a:t>
            </a:r>
            <a:endParaRPr lang="en-US" sz="1200" dirty="0"/>
          </a:p>
        </p:txBody>
      </p:sp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85800" y="914400"/>
            <a:ext cx="411480" cy="41148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441655" y="320040"/>
            <a:ext cx="8412480" cy="690880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2700" dirty="0" smtClean="0">
                <a:solidFill>
                  <a:srgbClr val="176CEE"/>
                </a:solidFill>
                <a:latin typeface="Arial" pitchFamily="34" charset="0"/>
                <a:cs typeface="Arial" pitchFamily="34" charset="0"/>
              </a:rPr>
              <a:t>What's Next?</a:t>
            </a:r>
            <a:endParaRPr lang="en-US" sz="2700" dirty="0"/>
          </a:p>
        </p:txBody>
      </p:sp>
      <p:sp>
        <p:nvSpPr>
          <p:cNvPr id="8" name="Object 8"/>
          <p:cNvSpPr txBox="1"/>
          <p:nvPr/>
        </p:nvSpPr>
        <p:spPr>
          <a:xfrm>
            <a:off x="457200" y="1543915"/>
            <a:ext cx="3831336" cy="817880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2800" dirty="0" smtClean="0">
                <a:solidFill>
                  <a:srgbClr val="003399"/>
                </a:solidFill>
                <a:latin typeface="Arial" pitchFamily="34" charset="0"/>
                <a:cs typeface="Arial" pitchFamily="34" charset="0"/>
              </a:rPr>
              <a:t>Who are our learners?</a:t>
            </a:r>
            <a:endParaRPr lang="en-US" sz="2800" dirty="0"/>
          </a:p>
        </p:txBody>
      </p:sp>
      <p:pic>
        <p:nvPicPr>
          <p:cNvPr id="9" name="Object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57200" y="2178915"/>
            <a:ext cx="6400800" cy="222077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8600" y="228600"/>
            <a:ext cx="685800" cy="68580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8640" y="777240"/>
            <a:ext cx="685800" cy="685800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6032" y="896112"/>
            <a:ext cx="320040" cy="32004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868680" y="228600"/>
            <a:ext cx="2418588" cy="440944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1200" dirty="0" smtClean="0">
                <a:solidFill>
                  <a:srgbClr val="666666"/>
                </a:solidFill>
                <a:latin typeface="Arial" pitchFamily="34" charset="0"/>
                <a:cs typeface="Arial" pitchFamily="34" charset="0"/>
              </a:rPr>
              <a:t>Style Sheets &amp; Simple Selectors</a:t>
            </a:r>
            <a:endParaRPr lang="en-US" sz="1200" dirty="0"/>
          </a:p>
        </p:txBody>
      </p:sp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85800" y="914400"/>
            <a:ext cx="411480" cy="41148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441655" y="320040"/>
            <a:ext cx="8412480" cy="690880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2700" dirty="0" smtClean="0">
                <a:solidFill>
                  <a:srgbClr val="176CEE"/>
                </a:solidFill>
                <a:latin typeface="Arial" pitchFamily="34" charset="0"/>
                <a:cs typeface="Arial" pitchFamily="34" charset="0"/>
              </a:rPr>
              <a:t>What's Next?</a:t>
            </a:r>
            <a:endParaRPr lang="en-US" sz="2700" dirty="0"/>
          </a:p>
        </p:txBody>
      </p:sp>
      <p:sp>
        <p:nvSpPr>
          <p:cNvPr id="8" name="Object 8"/>
          <p:cNvSpPr txBox="1"/>
          <p:nvPr/>
        </p:nvSpPr>
        <p:spPr>
          <a:xfrm>
            <a:off x="457200" y="1753870"/>
            <a:ext cx="3611880" cy="576580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1800" dirty="0" smtClean="0">
                <a:solidFill>
                  <a:srgbClr val="176CEE"/>
                </a:solidFill>
                <a:latin typeface="Arial" pitchFamily="34" charset="0"/>
                <a:cs typeface="Arial" pitchFamily="34" charset="0"/>
              </a:rPr>
              <a:t>Learners who finish our program:</a:t>
            </a:r>
            <a:endParaRPr lang="en-US" sz="1800" dirty="0"/>
          </a:p>
        </p:txBody>
      </p:sp>
      <p:sp>
        <p:nvSpPr>
          <p:cNvPr id="9" name="Object 9"/>
          <p:cNvSpPr txBox="1"/>
          <p:nvPr/>
        </p:nvSpPr>
        <p:spPr>
          <a:xfrm>
            <a:off x="457200" y="2193290"/>
            <a:ext cx="9344000" cy="457200"/>
          </a:xfrm>
          <a:prstGeom prst="rect">
            <a:avLst/>
          </a:prstGeom>
          <a:noFill/>
        </p:spPr>
        <p:txBody>
          <a:bodyPr wrap="square" rtlCol="0"/>
          <a:lstStyle>
            <a:lvl1pPr>
              <a:buChar char="•"/>
              <a:spcBef>
                <a:spcPct val="20000"/>
              </a:spcBef>
            </a:lvl1pPr>
            <a:lvl2pPr>
              <a:buChar char="•"/>
            </a:lvl2pPr>
            <a:lvl3pPr>
              <a:buChar char="•"/>
            </a:lvl3pPr>
            <a:lvl4pPr>
              <a:buChar char="•"/>
            </a:lvl4pPr>
            <a:lvl5pPr>
              <a:buChar char="•"/>
            </a:lvl5pPr>
          </a:lstStyle>
          <a:p>
            <a:r>
              <a:rPr lang="en-US" sz="1800" lvl="0" dirty="0" smtClean="0">
                <a:solidFill>
                  <a:srgbClr val="black"/>
                </a:solidFill>
                <a:latin typeface="Arial" pitchFamily="34" charset="0"/>
                <a:cs typeface="Arial" pitchFamily="34" charset="0"/>
              </a:rPr>
              <a:t>Go from beginners to Jr. Web Developers in 10 months</a:t>
            </a:r>
            <a:r>
              <a:rPr lang="en-US" dirty="0" smtClean="0"/>
              <a:t/>
            </a:r>
          </a:p>
          <a:p>
            <a:r>
              <a:rPr lang="en-US" dirty="0" smtClean="0"/>
              <a:t/>
            </a:r>
            <a:r>
              <a:rPr lang="en-US" sz="1800" lvl="0" dirty="0" smtClean="0">
                <a:solidFill>
                  <a:srgbClr val="black"/>
                </a:solidFill>
                <a:latin typeface="Arial" pitchFamily="34" charset="0"/>
                <a:cs typeface="Arial" pitchFamily="34" charset="0"/>
              </a:rPr>
              <a:t>Gain experience in JavaScript, NodeJS, Express, and Python</a:t>
            </a:r>
            <a:r>
              <a:rPr lang="en-US" dirty="0" smtClean="0"/>
              <a:t/>
            </a:r>
          </a:p>
          <a:p>
            <a:r>
              <a:rPr lang="en-US" dirty="0" smtClean="0"/>
              <a:t/>
            </a:r>
            <a:r>
              <a:rPr lang="en-US" sz="1800" lvl="0" dirty="0" smtClean="0">
                <a:solidFill>
                  <a:srgbClr val="black"/>
                </a:solidFill>
                <a:latin typeface="Arial" pitchFamily="34" charset="0"/>
                <a:cs typeface="Arial" pitchFamily="34" charset="0"/>
              </a:rPr>
              <a:t>Become full-stack web developers, software engineers, front-end developers, and more</a:t>
            </a:r>
            <a:r>
              <a:rPr lang="en-US" dirty="0" smtClean="0"/>
              <a:t/>
            </a:r>
          </a:p>
          <a:p>
            <a:r>
              <a:rPr lang="en-US" dirty="0" smtClean="0"/>
              <a:t/>
            </a:r>
            <a:r>
              <a:rPr lang="en-US" sz="1800" lvl="0" dirty="0" smtClean="0">
                <a:solidFill>
                  <a:srgbClr val="black"/>
                </a:solidFill>
                <a:latin typeface="Arial" pitchFamily="34" charset="0"/>
                <a:cs typeface="Arial" pitchFamily="34" charset="0"/>
              </a:rPr>
              <a:t>Enter an industry with </a:t>
            </a:r>
            <a:r>
              <a:rPr lang="en-US" sz="1800" b="1" lvl="0" dirty="0" smtClean="0">
                <a:solidFill>
                  <a:srgbClr val="black"/>
                </a:solidFill>
                <a:latin typeface="Arial" pitchFamily="34" charset="0"/>
                <a:cs typeface="Arial" pitchFamily="34" charset="0"/>
              </a:rPr>
              <a:t>22% job growth</a:t>
            </a:r>
            <a:r>
              <a:rPr lang="en-US" sz="1600" lvl="0" dirty="0" smtClean="0">
                <a:solidFill>
                  <a:srgbClr val="black"/>
                </a:solidFill>
                <a:latin typeface="Arial" pitchFamily="34" charset="0"/>
                <a:cs typeface="Arial" pitchFamily="34" charset="0"/>
              </a:rPr>
              <a:t> and average salaries of </a:t>
            </a:r>
            <a:r>
              <a:rPr lang="en-US" sz="1600" b="1" lvl="0" dirty="0" smtClean="0">
                <a:solidFill>
                  <a:srgbClr val="black"/>
                </a:solidFill>
                <a:latin typeface="Arial" pitchFamily="34" charset="0"/>
                <a:cs typeface="Arial" pitchFamily="34" charset="0"/>
              </a:rPr>
              <a:t>$110,140</a:t>
            </a:r>
            <a:endParaRPr lang="en-US" sz="1800" dirty="0"/>
          </a:p>
        </p:txBody>
      </p:sp>
      <p:sp>
        <p:nvSpPr>
          <p:cNvPr id="10" name="Object 10"/>
          <p:cNvSpPr txBox="1"/>
          <p:nvPr/>
        </p:nvSpPr>
        <p:spPr>
          <a:xfrm>
            <a:off x="457200" y="3911346"/>
            <a:ext cx="2153920" cy="415544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1000" dirty="0" smtClean="0">
                <a:solidFill>
                  <a:srgbClr val="666666"/>
                </a:solidFill>
                <a:latin typeface="Arial" pitchFamily="34" charset="0"/>
                <a:cs typeface="Arial" pitchFamily="34" charset="0"/>
              </a:rPr>
              <a:t>Source: Bureau of Labor Statistics</a:t>
            </a:r>
            <a:endParaRPr lang="en-US" sz="1000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8600" y="228600"/>
            <a:ext cx="685800" cy="68580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8640" y="777240"/>
            <a:ext cx="685800" cy="685800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6032" y="896112"/>
            <a:ext cx="320040" cy="32004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868680" y="228600"/>
            <a:ext cx="2418588" cy="440944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1200" dirty="0" smtClean="0">
                <a:solidFill>
                  <a:srgbClr val="666666"/>
                </a:solidFill>
                <a:latin typeface="Arial" pitchFamily="34" charset="0"/>
                <a:cs typeface="Arial" pitchFamily="34" charset="0"/>
              </a:rPr>
              <a:t>Style Sheets &amp; Simple Selectors</a:t>
            </a:r>
            <a:endParaRPr lang="en-US" sz="1200" dirty="0"/>
          </a:p>
        </p:txBody>
      </p:sp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85800" y="914400"/>
            <a:ext cx="411480" cy="41148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441655" y="320040"/>
            <a:ext cx="8412480" cy="690880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2700" dirty="0" smtClean="0">
                <a:solidFill>
                  <a:srgbClr val="176CEE"/>
                </a:solidFill>
                <a:latin typeface="Arial" pitchFamily="34" charset="0"/>
                <a:cs typeface="Arial" pitchFamily="34" charset="0"/>
              </a:rPr>
              <a:t>Following Your Future</a:t>
            </a:r>
            <a:endParaRPr lang="en-US" sz="2700" dirty="0"/>
          </a:p>
        </p:txBody>
      </p:sp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71600" y="1486647"/>
            <a:ext cx="6400800" cy="297030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8600" y="228600"/>
            <a:ext cx="685800" cy="68580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8640" y="777240"/>
            <a:ext cx="685800" cy="685800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6032" y="896112"/>
            <a:ext cx="320040" cy="32004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868680" y="228600"/>
            <a:ext cx="2418588" cy="440944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1200" dirty="0" smtClean="0">
                <a:solidFill>
                  <a:srgbClr val="666666"/>
                </a:solidFill>
                <a:latin typeface="Arial" pitchFamily="34" charset="0"/>
                <a:cs typeface="Arial" pitchFamily="34" charset="0"/>
              </a:rPr>
              <a:t>Style Sheets &amp; Simple Selectors</a:t>
            </a:r>
            <a:endParaRPr lang="en-US" sz="1200" dirty="0"/>
          </a:p>
        </p:txBody>
      </p:sp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85800" y="914400"/>
            <a:ext cx="411480" cy="41148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441655" y="320040"/>
            <a:ext cx="8412480" cy="690880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2700" dirty="0" smtClean="0">
                <a:solidFill>
                  <a:srgbClr val="176CEE"/>
                </a:solidFill>
                <a:latin typeface="Arial" pitchFamily="34" charset="0"/>
                <a:cs typeface="Arial" pitchFamily="34" charset="0"/>
              </a:rPr>
              <a:t>Cascading Style Sheets</a:t>
            </a:r>
            <a:endParaRPr lang="en-US" sz="2700" dirty="0"/>
          </a:p>
        </p:txBody>
      </p:sp>
      <p:sp>
        <p:nvSpPr>
          <p:cNvPr id="8" name="Object 8"/>
          <p:cNvSpPr txBox="1"/>
          <p:nvPr/>
        </p:nvSpPr>
        <p:spPr>
          <a:xfrm>
            <a:off x="946404" y="2540000"/>
            <a:ext cx="3319272" cy="817880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2800" dirty="0" smtClean="0">
                <a:solidFill>
                  <a:srgbClr val="003399"/>
                </a:solidFill>
                <a:latin typeface="Arial" pitchFamily="34" charset="0"/>
                <a:cs typeface="Arial" pitchFamily="34" charset="0"/>
              </a:rPr>
              <a:t>Styling for the web!</a:t>
            </a:r>
            <a:endParaRPr lang="en-US" sz="2800" dirty="0"/>
          </a:p>
        </p:txBody>
      </p:sp>
      <p:pic>
        <p:nvPicPr>
          <p:cNvPr id="9" name="Object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572000" y="1597600"/>
            <a:ext cx="3785616" cy="2519801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8600" y="228600"/>
            <a:ext cx="685800" cy="68580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8640" y="777240"/>
            <a:ext cx="685800" cy="685800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6032" y="896112"/>
            <a:ext cx="320040" cy="32004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868680" y="228600"/>
            <a:ext cx="2418588" cy="440944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1200" dirty="0" smtClean="0">
                <a:solidFill>
                  <a:srgbClr val="666666"/>
                </a:solidFill>
                <a:latin typeface="Arial" pitchFamily="34" charset="0"/>
                <a:cs typeface="Arial" pitchFamily="34" charset="0"/>
              </a:rPr>
              <a:t>Style Sheets &amp; Simple Selectors</a:t>
            </a:r>
            <a:endParaRPr lang="en-US" sz="1200" dirty="0"/>
          </a:p>
        </p:txBody>
      </p:sp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85800" y="914400"/>
            <a:ext cx="411480" cy="41148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441655" y="320040"/>
            <a:ext cx="8412480" cy="690880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2700" dirty="0" smtClean="0">
                <a:solidFill>
                  <a:srgbClr val="176CEE"/>
                </a:solidFill>
                <a:latin typeface="Arial" pitchFamily="34" charset="0"/>
                <a:cs typeface="Arial" pitchFamily="34" charset="0"/>
              </a:rPr>
              <a:t>Following Your Future</a:t>
            </a:r>
            <a:endParaRPr lang="en-US" sz="2700" dirty="0"/>
          </a:p>
        </p:txBody>
      </p:sp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71600" y="1500665"/>
            <a:ext cx="6400800" cy="2942269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8600" y="228600"/>
            <a:ext cx="685800" cy="68580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8640" y="777240"/>
            <a:ext cx="685800" cy="685800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6032" y="896112"/>
            <a:ext cx="320040" cy="32004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868680" y="228600"/>
            <a:ext cx="2418588" cy="440944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1200" dirty="0" smtClean="0">
                <a:solidFill>
                  <a:srgbClr val="666666"/>
                </a:solidFill>
                <a:latin typeface="Arial" pitchFamily="34" charset="0"/>
                <a:cs typeface="Arial" pitchFamily="34" charset="0"/>
              </a:rPr>
              <a:t>Style Sheets &amp; Simple Selectors</a:t>
            </a:r>
            <a:endParaRPr lang="en-US" sz="1200" dirty="0"/>
          </a:p>
        </p:txBody>
      </p:sp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85800" y="914400"/>
            <a:ext cx="411480" cy="41148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441655" y="320040"/>
            <a:ext cx="8412480" cy="690880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2700" dirty="0" smtClean="0">
                <a:solidFill>
                  <a:srgbClr val="176CEE"/>
                </a:solidFill>
                <a:latin typeface="Arial" pitchFamily="34" charset="0"/>
                <a:cs typeface="Arial" pitchFamily="34" charset="0"/>
              </a:rPr>
              <a:t>Following Your Future</a:t>
            </a:r>
            <a:endParaRPr lang="en-US" sz="2700" dirty="0"/>
          </a:p>
        </p:txBody>
      </p:sp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71600" y="1490831"/>
            <a:ext cx="6400800" cy="2961939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8600" y="228600"/>
            <a:ext cx="685800" cy="68580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8640" y="777240"/>
            <a:ext cx="685800" cy="685800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6032" y="896112"/>
            <a:ext cx="320040" cy="32004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868680" y="228600"/>
            <a:ext cx="2418588" cy="440944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1200" dirty="0" smtClean="0">
                <a:solidFill>
                  <a:srgbClr val="666666"/>
                </a:solidFill>
                <a:latin typeface="Arial" pitchFamily="34" charset="0"/>
                <a:cs typeface="Arial" pitchFamily="34" charset="0"/>
              </a:rPr>
              <a:t>Style Sheets &amp; Simple Selectors</a:t>
            </a:r>
            <a:endParaRPr lang="en-US" sz="1200" dirty="0"/>
          </a:p>
        </p:txBody>
      </p:sp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85800" y="914400"/>
            <a:ext cx="411480" cy="41148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441655" y="320040"/>
            <a:ext cx="8412480" cy="690880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2700" dirty="0" smtClean="0">
                <a:solidFill>
                  <a:srgbClr val="176CEE"/>
                </a:solidFill>
                <a:latin typeface="Arial" pitchFamily="34" charset="0"/>
                <a:cs typeface="Arial" pitchFamily="34" charset="0"/>
              </a:rPr>
              <a:t>Following Your Future</a:t>
            </a:r>
            <a:endParaRPr lang="en-US" sz="2700" dirty="0"/>
          </a:p>
        </p:txBody>
      </p:sp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71600" y="1480514"/>
            <a:ext cx="6400800" cy="2982572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8600" y="228600"/>
            <a:ext cx="685800" cy="68580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8640" y="777240"/>
            <a:ext cx="685800" cy="685800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6032" y="896112"/>
            <a:ext cx="320040" cy="32004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868680" y="228600"/>
            <a:ext cx="2418588" cy="440944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1200" dirty="0" smtClean="0">
                <a:solidFill>
                  <a:srgbClr val="666666"/>
                </a:solidFill>
                <a:latin typeface="Arial" pitchFamily="34" charset="0"/>
                <a:cs typeface="Arial" pitchFamily="34" charset="0"/>
              </a:rPr>
              <a:t>Style Sheets &amp; Simple Selectors</a:t>
            </a:r>
            <a:endParaRPr lang="en-US" sz="1200" dirty="0"/>
          </a:p>
        </p:txBody>
      </p:sp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85800" y="914400"/>
            <a:ext cx="411480" cy="41148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441655" y="320040"/>
            <a:ext cx="8412480" cy="690880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2700" dirty="0" smtClean="0">
                <a:solidFill>
                  <a:srgbClr val="176CEE"/>
                </a:solidFill>
                <a:latin typeface="Arial" pitchFamily="34" charset="0"/>
                <a:cs typeface="Arial" pitchFamily="34" charset="0"/>
              </a:rPr>
              <a:t>WOW Factor</a:t>
            </a:r>
            <a:endParaRPr lang="en-US" sz="2700" dirty="0"/>
          </a:p>
        </p:txBody>
      </p:sp>
      <p:sp>
        <p:nvSpPr>
          <p:cNvPr id="8" name="Object 8"/>
          <p:cNvSpPr txBox="1"/>
          <p:nvPr/>
        </p:nvSpPr>
        <p:spPr>
          <a:xfrm>
            <a:off x="621792" y="2343150"/>
            <a:ext cx="3578860" cy="817880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2800" dirty="0" smtClean="0">
                <a:solidFill>
                  <a:srgbClr val="003399"/>
                </a:solidFill>
                <a:latin typeface="Arial" pitchFamily="34" charset="0"/>
                <a:cs typeface="Arial" pitchFamily="34" charset="0"/>
              </a:rPr>
              <a:t>A look inside the job:</a:t>
            </a:r>
            <a:endParaRPr lang="en-US" sz="2800" dirty="0"/>
          </a:p>
        </p:txBody>
      </p:sp>
      <p:sp>
        <p:nvSpPr>
          <p:cNvPr id="9" name="Object 9"/>
          <p:cNvSpPr txBox="1"/>
          <p:nvPr/>
        </p:nvSpPr>
        <p:spPr>
          <a:xfrm>
            <a:off x="621792" y="2932430"/>
            <a:ext cx="2907792" cy="576580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1800" dirty="0" smtClean="0">
                <a:solidFill>
                  <a:srgbClr val="176CEE"/>
                </a:solidFill>
                <a:latin typeface="Arial" pitchFamily="34" charset="0"/>
                <a:cs typeface="Arial" pitchFamily="34" charset="0"/>
              </a:rPr>
              <a:t>Full-Stack Web Developer</a:t>
            </a:r>
            <a:endParaRPr lang="en-US" sz="1800" dirty="0"/>
          </a:p>
        </p:txBody>
      </p: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572000" y="1422121"/>
            <a:ext cx="3785616" cy="2870759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8600" y="228600"/>
            <a:ext cx="685800" cy="68580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8640" y="777240"/>
            <a:ext cx="685800" cy="685800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6032" y="896112"/>
            <a:ext cx="320040" cy="32004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868680" y="228600"/>
            <a:ext cx="2418588" cy="440944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1200" dirty="0" smtClean="0">
                <a:solidFill>
                  <a:srgbClr val="666666"/>
                </a:solidFill>
                <a:latin typeface="Arial" pitchFamily="34" charset="0"/>
                <a:cs typeface="Arial" pitchFamily="34" charset="0"/>
              </a:rPr>
              <a:t>Style Sheets &amp; Simple Selectors</a:t>
            </a:r>
            <a:endParaRPr lang="en-US" sz="1200" dirty="0"/>
          </a:p>
        </p:txBody>
      </p:sp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85800" y="914400"/>
            <a:ext cx="411480" cy="41148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441655" y="320040"/>
            <a:ext cx="8412480" cy="690880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2700" dirty="0" smtClean="0">
                <a:solidFill>
                  <a:srgbClr val="176CEE"/>
                </a:solidFill>
                <a:latin typeface="Arial" pitchFamily="34" charset="0"/>
                <a:cs typeface="Arial" pitchFamily="34" charset="0"/>
              </a:rPr>
              <a:t>You've Got This</a:t>
            </a:r>
            <a:endParaRPr lang="en-US" sz="2700" dirty="0"/>
          </a:p>
        </p:txBody>
      </p:sp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036058" y="1481138"/>
            <a:ext cx="2857500" cy="2752725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621792" y="2072640"/>
            <a:ext cx="3415284" cy="576580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1800" dirty="0" smtClean="0">
                <a:solidFill>
                  <a:srgbClr val="176CEE"/>
                </a:solidFill>
                <a:latin typeface="Arial" pitchFamily="34" charset="0"/>
                <a:cs typeface="Arial" pitchFamily="34" charset="0"/>
              </a:rPr>
              <a:t>Today you have learned about:</a:t>
            </a:r>
            <a:endParaRPr lang="en-US" sz="1800" dirty="0"/>
          </a:p>
        </p:txBody>
      </p:sp>
      <p:sp>
        <p:nvSpPr>
          <p:cNvPr id="10" name="Object 10"/>
          <p:cNvSpPr txBox="1"/>
          <p:nvPr/>
        </p:nvSpPr>
        <p:spPr>
          <a:xfrm>
            <a:off x="621792" y="2603500"/>
            <a:ext cx="2977515" cy="479044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1500" dirty="0" smtClean="0">
                <a:solidFill>
                  <a:srgbClr val="black"/>
                </a:solidFill>
                <a:latin typeface="Arial" pitchFamily="34" charset="0"/>
                <a:cs typeface="Arial" pitchFamily="34" charset="0"/>
              </a:rPr>
              <a:t>Style Sheets &amp; Simple Selectors</a:t>
            </a:r>
            <a:endParaRPr lang="en-US" sz="1500" dirty="0"/>
          </a:p>
        </p:txBody>
      </p:sp>
      <p:sp>
        <p:nvSpPr>
          <p:cNvPr id="11" name="Object 11"/>
          <p:cNvSpPr txBox="1"/>
          <p:nvPr/>
        </p:nvSpPr>
        <p:spPr>
          <a:xfrm>
            <a:off x="621792" y="2899664"/>
            <a:ext cx="4000000" cy="457200"/>
          </a:xfrm>
          <a:prstGeom prst="rect">
            <a:avLst/>
          </a:prstGeom>
          <a:noFill/>
        </p:spPr>
        <p:txBody>
          <a:bodyPr wrap="square" rtlCol="0"/>
          <a:lstStyle>
            <a:lvl1pPr>
              <a:buChar char="•"/>
              <a:spcBef>
                <a:spcPct val="20000"/>
              </a:spcBef>
            </a:lvl1pPr>
            <a:lvl2pPr>
              <a:buChar char="•"/>
            </a:lvl2pPr>
            <a:lvl3pPr>
              <a:buChar char="•"/>
            </a:lvl3pPr>
            <a:lvl4pPr>
              <a:buChar char="•"/>
            </a:lvl4pPr>
            <a:lvl5pPr>
              <a:buChar char="•"/>
            </a:lvl5pPr>
          </a:lstStyle>
          <a:p>
            <a:r>
              <a:rPr lang="en-US" sz="1800" lvl="0" dirty="0" smtClean="0">
                <a:solidFill>
                  <a:srgbClr val="black"/>
                </a:solidFill>
                <a:latin typeface="Arial" pitchFamily="34" charset="0"/>
                <a:cs typeface="Arial" pitchFamily="34" charset="0"/>
              </a:rPr>
              <a:t>Internal CSS</a:t>
            </a:r>
            <a:r>
              <a:rPr lang="en-US" dirty="0" smtClean="0"/>
              <a:t/>
            </a:r>
          </a:p>
          <a:p>
            <a:r>
              <a:rPr lang="en-US" dirty="0" smtClean="0"/>
              <a:t/>
            </a:r>
            <a:r>
              <a:rPr lang="en-US" sz="1800" lvl="0" dirty="0" smtClean="0">
                <a:solidFill>
                  <a:srgbClr val="black"/>
                </a:solidFill>
                <a:latin typeface="Arial" pitchFamily="34" charset="0"/>
                <a:cs typeface="Arial" pitchFamily="34" charset="0"/>
              </a:rPr>
              <a:t>External CSS</a:t>
            </a:r>
            <a:r>
              <a:rPr lang="en-US" dirty="0" smtClean="0"/>
              <a:t/>
            </a:r>
          </a:p>
          <a:p>
            <a:r>
              <a:rPr lang="en-US" dirty="0" smtClean="0"/>
              <a:t/>
            </a:r>
            <a:r>
              <a:rPr lang="en-US" sz="1800" lvl="0" dirty="0" smtClean="0">
                <a:solidFill>
                  <a:srgbClr val="black"/>
                </a:solidFill>
                <a:latin typeface="Arial" pitchFamily="34" charset="0"/>
                <a:cs typeface="Arial" pitchFamily="34" charset="0"/>
              </a:rPr>
              <a:t>CSS Selectors</a:t>
            </a:r>
            <a:r>
              <a:rPr lang="en-US" dirty="0" smtClean="0"/>
              <a:t/>
            </a:r>
          </a:p>
          <a:p>
            <a:r>
              <a:rPr lang="en-US" dirty="0" smtClean="0"/>
              <a:t/>
            </a:r>
            <a:r>
              <a:rPr lang="en-US" sz="1800" lvl="0" dirty="0" smtClean="0">
                <a:solidFill>
                  <a:srgbClr val="black"/>
                </a:solidFill>
                <a:latin typeface="Arial" pitchFamily="34" charset="0"/>
                <a:cs typeface="Arial" pitchFamily="34" charset="0"/>
              </a:rPr>
              <a:t>CSS Properties</a:t>
            </a:r>
            <a:endParaRPr lang="en-US" sz="1800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8600" y="228600"/>
            <a:ext cx="685800" cy="68580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8640" y="777240"/>
            <a:ext cx="685800" cy="685800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6032" y="896112"/>
            <a:ext cx="320040" cy="32004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868680" y="228600"/>
            <a:ext cx="2418588" cy="440944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1200" dirty="0" smtClean="0">
                <a:solidFill>
                  <a:srgbClr val="666666"/>
                </a:solidFill>
                <a:latin typeface="Arial" pitchFamily="34" charset="0"/>
                <a:cs typeface="Arial" pitchFamily="34" charset="0"/>
              </a:rPr>
              <a:t>Style Sheets &amp; Simple Selectors</a:t>
            </a:r>
            <a:endParaRPr lang="en-US" sz="1200" dirty="0"/>
          </a:p>
        </p:txBody>
      </p:sp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85800" y="914400"/>
            <a:ext cx="411480" cy="41148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441655" y="320040"/>
            <a:ext cx="8412480" cy="690880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2700" dirty="0" smtClean="0">
                <a:solidFill>
                  <a:srgbClr val="176CEE"/>
                </a:solidFill>
                <a:latin typeface="Arial" pitchFamily="34" charset="0"/>
                <a:cs typeface="Arial" pitchFamily="34" charset="0"/>
              </a:rPr>
              <a:t>How's it going?</a:t>
            </a:r>
            <a:endParaRPr lang="en-US" sz="2700" dirty="0"/>
          </a:p>
        </p:txBody>
      </p:sp>
      <p:sp>
        <p:nvSpPr>
          <p:cNvPr id="8" name="Object 8"/>
          <p:cNvSpPr txBox="1"/>
          <p:nvPr/>
        </p:nvSpPr>
        <p:spPr>
          <a:xfrm>
            <a:off x="457200" y="2114550"/>
            <a:ext cx="8304784" cy="1173480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2800" dirty="0" smtClean="0">
                <a:solidFill>
                  <a:srgbClr val="003399"/>
                </a:solidFill>
                <a:latin typeface="Arial" pitchFamily="34" charset="0"/>
                <a:cs typeface="Arial" pitchFamily="34" charset="0"/>
              </a:rPr>
              <a:t>Tell us about your experience in the Introduction to Software Development course.</a:t>
            </a:r>
            <a:endParaRPr lang="en-US" sz="2800" dirty="0"/>
          </a:p>
        </p:txBody>
      </p:sp>
      <p:sp>
        <p:nvSpPr>
          <p:cNvPr id="9" name="Object 9"/>
          <p:cNvSpPr txBox="1"/>
          <p:nvPr/>
        </p:nvSpPr>
        <p:spPr>
          <a:xfrm>
            <a:off x="457200" y="3059430"/>
            <a:ext cx="8163306" cy="906780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1800" dirty="0" smtClean="0">
                <a:solidFill>
                  <a:srgbClr val="176CEE"/>
                </a:solidFill>
                <a:latin typeface="Arial" pitchFamily="34" charset="0"/>
                <a:cs typeface="Arial" pitchFamily="34" charset="0"/>
              </a:rPr>
              <a:t>Following the Intro to </a:t>
            </a:r>
            <a:r>
              <a:rPr lang="en-US" sz="1800" b="1" dirty="0" smtClean="0">
                <a:solidFill>
                  <a:srgbClr val="176CEE"/>
                </a:solidFill>
                <a:latin typeface="Arial" pitchFamily="34" charset="0"/>
                <a:cs typeface="Arial" pitchFamily="34" charset="0"/>
              </a:rPr>
              <a:t>HTML and CSS Quiz</a:t>
            </a:r>
            <a:r>
              <a:rPr lang="en-US" sz="1800" dirty="0" smtClean="0">
                <a:solidFill>
                  <a:srgbClr val="176CEE"/>
                </a:solidFill>
                <a:latin typeface="Arial" pitchFamily="34" charset="0"/>
                <a:cs typeface="Arial" pitchFamily="34" charset="0"/>
              </a:rPr>
              <a:t>, please complete the Experience Check-In Survey in Canvas.</a:t>
            </a:r>
            <a:endParaRPr lang="en-US" sz="18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8600" y="228600"/>
            <a:ext cx="685800" cy="68580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8640" y="777240"/>
            <a:ext cx="685800" cy="685800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6032" y="896112"/>
            <a:ext cx="320040" cy="32004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868680" y="228600"/>
            <a:ext cx="2418588" cy="440944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1200" dirty="0" smtClean="0">
                <a:solidFill>
                  <a:srgbClr val="666666"/>
                </a:solidFill>
                <a:latin typeface="Arial" pitchFamily="34" charset="0"/>
                <a:cs typeface="Arial" pitchFamily="34" charset="0"/>
              </a:rPr>
              <a:t>Style Sheets &amp; Simple Selectors</a:t>
            </a:r>
            <a:endParaRPr lang="en-US" sz="1200" dirty="0"/>
          </a:p>
        </p:txBody>
      </p:sp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85800" y="914400"/>
            <a:ext cx="411480" cy="41148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441655" y="320040"/>
            <a:ext cx="8412480" cy="690880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2700" dirty="0" smtClean="0">
                <a:solidFill>
                  <a:srgbClr val="176CEE"/>
                </a:solidFill>
                <a:latin typeface="Arial" pitchFamily="34" charset="0"/>
                <a:cs typeface="Arial" pitchFamily="34" charset="0"/>
              </a:rPr>
              <a:t>Adding CSS to HTML</a:t>
            </a:r>
            <a:endParaRPr lang="en-US" sz="2700" dirty="0"/>
          </a:p>
        </p:txBody>
      </p:sp>
      <p:sp>
        <p:nvSpPr>
          <p:cNvPr id="8" name="Object 8"/>
          <p:cNvSpPr txBox="1"/>
          <p:nvPr/>
        </p:nvSpPr>
        <p:spPr>
          <a:xfrm>
            <a:off x="621792" y="2362200"/>
            <a:ext cx="4130040" cy="1173480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2800" dirty="0" smtClean="0">
                <a:solidFill>
                  <a:srgbClr val="003399"/>
                </a:solidFill>
                <a:latin typeface="Arial" pitchFamily="34" charset="0"/>
                <a:cs typeface="Arial" pitchFamily="34" charset="0"/>
              </a:rPr>
              <a:t>So how do we add CSS to our HTML document?</a:t>
            </a:r>
            <a:endParaRPr lang="en-US" sz="2800" dirty="0"/>
          </a:p>
        </p:txBody>
      </p:sp>
      <p:pic>
        <p:nvPicPr>
          <p:cNvPr id="9" name="Object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636008" y="1238250"/>
            <a:ext cx="3657600" cy="32385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8600" y="228600"/>
            <a:ext cx="685800" cy="68580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8640" y="777240"/>
            <a:ext cx="685800" cy="685800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6032" y="896112"/>
            <a:ext cx="320040" cy="32004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868680" y="228600"/>
            <a:ext cx="2418588" cy="440944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1200" dirty="0" smtClean="0">
                <a:solidFill>
                  <a:srgbClr val="666666"/>
                </a:solidFill>
                <a:latin typeface="Arial" pitchFamily="34" charset="0"/>
                <a:cs typeface="Arial" pitchFamily="34" charset="0"/>
              </a:rPr>
              <a:t>Style Sheets &amp; Simple Selectors</a:t>
            </a:r>
            <a:endParaRPr lang="en-US" sz="1200" dirty="0"/>
          </a:p>
        </p:txBody>
      </p:sp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85800" y="914400"/>
            <a:ext cx="411480" cy="41148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441655" y="320040"/>
            <a:ext cx="8412480" cy="690880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2700" dirty="0" smtClean="0">
                <a:solidFill>
                  <a:srgbClr val="176CEE"/>
                </a:solidFill>
                <a:latin typeface="Arial" pitchFamily="34" charset="0"/>
                <a:cs typeface="Arial" pitchFamily="34" charset="0"/>
              </a:rPr>
              <a:t>Internal CSS</a:t>
            </a:r>
            <a:endParaRPr lang="en-US" sz="2700" dirty="0"/>
          </a:p>
        </p:txBody>
      </p:sp>
      <p:sp>
        <p:nvSpPr>
          <p:cNvPr id="8" name="Object 8"/>
          <p:cNvSpPr txBox="1"/>
          <p:nvPr/>
        </p:nvSpPr>
        <p:spPr>
          <a:xfrm>
            <a:off x="4572000" y="2133600"/>
            <a:ext cx="3977132" cy="1630680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2800" dirty="0" smtClean="0">
                <a:solidFill>
                  <a:srgbClr val="003399"/>
                </a:solidFill>
                <a:latin typeface="Arial" pitchFamily="34" charset="0"/>
                <a:cs typeface="Arial" pitchFamily="34" charset="0"/>
              </a:rPr>
              <a:t>CSS can be embedded inside of HTML using the </a:t>
            </a:r>
            <a:r>
              <a:rPr lang="en-US" sz="2800" dirty="0" smtClean="0">
                <a:solidFill>
                  <a:srgbClr val="003399"/>
                </a:solidFill>
                <a:latin typeface="Arial" pitchFamily="34" charset="0"/>
                <a:cs typeface="Arial" pitchFamily="34" charset="0"/>
              </a:rPr>
              <a:t>style</a:t>
            </a:r>
            <a:r>
              <a:rPr lang="en-US" sz="2800" dirty="0" smtClean="0">
                <a:solidFill>
                  <a:srgbClr val="003399"/>
                </a:solidFill>
                <a:latin typeface="Arial" pitchFamily="34" charset="0"/>
                <a:cs typeface="Arial" pitchFamily="34" charset="0"/>
              </a:rPr>
              <a:t> tag</a:t>
            </a:r>
            <a:endParaRPr lang="en-US" sz="2800" dirty="0"/>
          </a:p>
        </p:txBody>
      </p:sp>
      <p:pic>
        <p:nvPicPr>
          <p:cNvPr id="9" name="Object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21792" y="1541998"/>
            <a:ext cx="3785616" cy="263100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8600" y="228600"/>
            <a:ext cx="685800" cy="68580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8640" y="777240"/>
            <a:ext cx="685800" cy="685800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6032" y="896112"/>
            <a:ext cx="320040" cy="32004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868680" y="228600"/>
            <a:ext cx="2418588" cy="440944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1200" dirty="0" smtClean="0">
                <a:solidFill>
                  <a:srgbClr val="666666"/>
                </a:solidFill>
                <a:latin typeface="Arial" pitchFamily="34" charset="0"/>
                <a:cs typeface="Arial" pitchFamily="34" charset="0"/>
              </a:rPr>
              <a:t>Style Sheets &amp; Simple Selectors</a:t>
            </a:r>
            <a:endParaRPr lang="en-US" sz="1200" dirty="0"/>
          </a:p>
        </p:txBody>
      </p:sp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85800" y="914400"/>
            <a:ext cx="411480" cy="41148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441655" y="320040"/>
            <a:ext cx="8412480" cy="690880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2700" dirty="0" smtClean="0">
                <a:solidFill>
                  <a:srgbClr val="176CEE"/>
                </a:solidFill>
                <a:latin typeface="Arial" pitchFamily="34" charset="0"/>
                <a:cs typeface="Arial" pitchFamily="34" charset="0"/>
              </a:rPr>
              <a:t>Internal CSS</a:t>
            </a:r>
            <a:endParaRPr lang="en-US" sz="2700" dirty="0"/>
          </a:p>
        </p:txBody>
      </p:sp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909560" y="457200"/>
            <a:ext cx="457200" cy="45720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79860" y="1549451"/>
            <a:ext cx="2224628" cy="207449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678528" y="1761134"/>
            <a:ext cx="2286183" cy="152412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8600" y="228600"/>
            <a:ext cx="685800" cy="68580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8640" y="777240"/>
            <a:ext cx="685800" cy="685800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6032" y="896112"/>
            <a:ext cx="320040" cy="32004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868680" y="228600"/>
            <a:ext cx="2418588" cy="440944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1200" dirty="0" smtClean="0">
                <a:solidFill>
                  <a:srgbClr val="666666"/>
                </a:solidFill>
                <a:latin typeface="Arial" pitchFamily="34" charset="0"/>
                <a:cs typeface="Arial" pitchFamily="34" charset="0"/>
              </a:rPr>
              <a:t>Style Sheets &amp; Simple Selectors</a:t>
            </a:r>
            <a:endParaRPr lang="en-US" sz="1200" dirty="0"/>
          </a:p>
        </p:txBody>
      </p:sp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85800" y="914400"/>
            <a:ext cx="411480" cy="41148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441655" y="320040"/>
            <a:ext cx="8412480" cy="690880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2700" dirty="0" smtClean="0">
                <a:solidFill>
                  <a:srgbClr val="176CEE"/>
                </a:solidFill>
                <a:latin typeface="Arial" pitchFamily="34" charset="0"/>
                <a:cs typeface="Arial" pitchFamily="34" charset="0"/>
              </a:rPr>
              <a:t>Quiz: Internal CSS</a:t>
            </a:r>
            <a:endParaRPr lang="en-US" sz="2700" dirty="0"/>
          </a:p>
        </p:txBody>
      </p:sp>
      <p:sp>
        <p:nvSpPr>
          <p:cNvPr id="8" name="Object 8"/>
          <p:cNvSpPr txBox="1"/>
          <p:nvPr/>
        </p:nvSpPr>
        <p:spPr>
          <a:xfrm>
            <a:off x="457200" y="1397762"/>
            <a:ext cx="7918704" cy="906780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1800" dirty="0" smtClean="0">
                <a:solidFill>
                  <a:srgbClr val="176CEE"/>
                </a:solidFill>
                <a:latin typeface="Arial" pitchFamily="34" charset="0"/>
                <a:cs typeface="Arial" pitchFamily="34" charset="0"/>
              </a:rPr>
              <a:t>What is the correct way to internally include the </a:t>
            </a:r>
            <a:r>
              <a:rPr lang="en-US" sz="1800" dirty="0" smtClean="0">
                <a:solidFill>
                  <a:srgbClr val="176CEE"/>
                </a:solidFill>
                <a:latin typeface="Arial" pitchFamily="34" charset="0"/>
                <a:cs typeface="Arial" pitchFamily="34" charset="0"/>
              </a:rPr>
              <a:t>&lt; style &gt; </a:t>
            </a:r>
            <a:r>
              <a:rPr lang="en-US" sz="1800" dirty="0" smtClean="0">
                <a:solidFill>
                  <a:srgbClr val="176CEE"/>
                </a:solidFill>
                <a:latin typeface="Arial" pitchFamily="34" charset="0"/>
                <a:cs typeface="Arial" pitchFamily="34" charset="0"/>
              </a:rPr>
              <a:t>tag in your HTML document?</a:t>
            </a:r>
            <a:endParaRPr lang="en-US" sz="1800" dirty="0"/>
          </a:p>
        </p:txBody>
      </p:sp>
      <p:sp>
        <p:nvSpPr>
          <p:cNvPr id="9" name="Object 9"/>
          <p:cNvSpPr txBox="1"/>
          <p:nvPr/>
        </p:nvSpPr>
        <p:spPr>
          <a:xfrm>
            <a:off x="457200" y="2167382"/>
            <a:ext cx="5852160" cy="834644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1500" dirty="0" smtClean="0">
                <a:solidFill>
                  <a:srgbClr val="black"/>
                </a:solidFill>
                <a:latin typeface="Arial" pitchFamily="34" charset="0"/>
                <a:cs typeface="Arial" pitchFamily="34" charset="0"/>
              </a:rPr>
              <a:t>  A. Within the </a:t>
            </a:r>
            <a:r>
              <a:rPr lang="en-US" sz="1500" dirty="0" smtClean="0">
                <a:solidFill>
                  <a:srgbClr val="black"/>
                </a:solidFill>
                <a:latin typeface="Arial" pitchFamily="34" charset="0"/>
                <a:cs typeface="Arial" pitchFamily="34" charset="0"/>
              </a:rPr>
              <a:t>&lt;</a:t>
            </a:r>
            <a:r>
              <a:rPr lang="en-US" sz="1500" dirty="0" smtClean="0">
                <a:solidFill>
                  <a:srgbClr val="black"/>
                </a:solidFill>
                <a:latin typeface="Arial" pitchFamily="34" charset="0"/>
                <a:cs typeface="Arial" pitchFamily="34" charset="0"/>
              </a:rPr>
              <a:t> head </a:t>
            </a:r>
            <a:r>
              <a:rPr lang="en-US" sz="1500" dirty="0" smtClean="0">
                <a:solidFill>
                  <a:srgbClr val="black"/>
                </a:solidFill>
                <a:latin typeface="Arial" pitchFamily="34" charset="0"/>
                <a:cs typeface="Arial" pitchFamily="34" charset="0"/>
              </a:rPr>
              <a:t>&gt;</a:t>
            </a:r>
            <a:r>
              <a:rPr lang="en-US" sz="1500" dirty="0" smtClean="0">
                <a:solidFill>
                  <a:srgbClr val="black"/>
                </a:solidFill>
                <a:latin typeface="Arial" pitchFamily="34" charset="0"/>
                <a:cs typeface="Arial" pitchFamily="34" charset="0"/>
              </a:rPr>
              <a:t> tag with a </a:t>
            </a:r>
            <a:r>
              <a:rPr lang="en-US" sz="1500" i="1" dirty="0" smtClean="0">
                <a:solidFill>
                  <a:srgbClr val="black"/>
                </a:solidFill>
                <a:latin typeface="Arial" pitchFamily="34" charset="0"/>
                <a:cs typeface="Arial" pitchFamily="34" charset="0"/>
              </a:rPr>
              <a:t>type</a:t>
            </a:r>
            <a:r>
              <a:rPr lang="en-US" sz="1500" dirty="0" smtClean="0">
                <a:solidFill>
                  <a:srgbClr val="black"/>
                </a:solidFill>
                <a:latin typeface="Arial" pitchFamily="34" charset="0"/>
                <a:cs typeface="Arial" pitchFamily="34" charset="0"/>
              </a:rPr>
              <a:t> attribute of </a:t>
            </a:r>
            <a:r>
              <a:rPr lang="en-US" sz="1500" i="1" dirty="0" smtClean="0">
                <a:solidFill>
                  <a:srgbClr val="black"/>
                </a:solidFill>
                <a:latin typeface="Arial" pitchFamily="34" charset="0"/>
                <a:cs typeface="Arial" pitchFamily="34" charset="0"/>
              </a:rPr>
              <a:t>stylesheet</a:t>
            </a:r>
            <a:endParaRPr lang="en-US" sz="1500" dirty="0"/>
          </a:p>
        </p:txBody>
      </p:sp>
      <p:sp>
        <p:nvSpPr>
          <p:cNvPr id="10" name="Object 10"/>
          <p:cNvSpPr txBox="1"/>
          <p:nvPr/>
        </p:nvSpPr>
        <p:spPr>
          <a:xfrm>
            <a:off x="457200" y="2819146"/>
            <a:ext cx="5638800" cy="834644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1500" dirty="0" smtClean="0">
                <a:solidFill>
                  <a:srgbClr val="black"/>
                </a:solidFill>
                <a:latin typeface="Arial" pitchFamily="34" charset="0"/>
                <a:cs typeface="Arial" pitchFamily="34" charset="0"/>
              </a:rPr>
              <a:t>  B. Within the </a:t>
            </a:r>
            <a:r>
              <a:rPr lang="en-US" sz="1500" dirty="0" smtClean="0">
                <a:solidFill>
                  <a:srgbClr val="black"/>
                </a:solidFill>
                <a:latin typeface="Arial" pitchFamily="34" charset="0"/>
                <a:cs typeface="Arial" pitchFamily="34" charset="0"/>
              </a:rPr>
              <a:t>&lt;</a:t>
            </a:r>
            <a:r>
              <a:rPr lang="en-US" sz="1500" dirty="0" smtClean="0">
                <a:solidFill>
                  <a:srgbClr val="black"/>
                </a:solidFill>
                <a:latin typeface="Arial" pitchFamily="34" charset="0"/>
                <a:cs typeface="Arial" pitchFamily="34" charset="0"/>
              </a:rPr>
              <a:t> head </a:t>
            </a:r>
            <a:r>
              <a:rPr lang="en-US" sz="1500" dirty="0" smtClean="0">
                <a:solidFill>
                  <a:srgbClr val="black"/>
                </a:solidFill>
                <a:latin typeface="Arial" pitchFamily="34" charset="0"/>
                <a:cs typeface="Arial" pitchFamily="34" charset="0"/>
              </a:rPr>
              <a:t>&gt;</a:t>
            </a:r>
            <a:r>
              <a:rPr lang="en-US" sz="1500" dirty="0" smtClean="0">
                <a:solidFill>
                  <a:srgbClr val="black"/>
                </a:solidFill>
                <a:latin typeface="Arial" pitchFamily="34" charset="0"/>
                <a:cs typeface="Arial" pitchFamily="34" charset="0"/>
              </a:rPr>
              <a:t> tag with a </a:t>
            </a:r>
            <a:r>
              <a:rPr lang="en-US" sz="1500" i="1" dirty="0" smtClean="0">
                <a:solidFill>
                  <a:srgbClr val="black"/>
                </a:solidFill>
                <a:latin typeface="Arial" pitchFamily="34" charset="0"/>
                <a:cs typeface="Arial" pitchFamily="34" charset="0"/>
              </a:rPr>
              <a:t>type</a:t>
            </a:r>
            <a:r>
              <a:rPr lang="en-US" sz="1500" dirty="0" smtClean="0">
                <a:solidFill>
                  <a:srgbClr val="black"/>
                </a:solidFill>
                <a:latin typeface="Arial" pitchFamily="34" charset="0"/>
                <a:cs typeface="Arial" pitchFamily="34" charset="0"/>
              </a:rPr>
              <a:t> attribute of </a:t>
            </a:r>
            <a:r>
              <a:rPr lang="en-US" sz="1500" i="1" dirty="0" smtClean="0">
                <a:solidFill>
                  <a:srgbClr val="black"/>
                </a:solidFill>
                <a:latin typeface="Arial" pitchFamily="34" charset="0"/>
                <a:cs typeface="Arial" pitchFamily="34" charset="0"/>
              </a:rPr>
              <a:t>css/text</a:t>
            </a:r>
            <a:endParaRPr lang="en-US" sz="1500" dirty="0"/>
          </a:p>
        </p:txBody>
      </p:sp>
      <p:sp>
        <p:nvSpPr>
          <p:cNvPr id="11" name="Object 11"/>
          <p:cNvSpPr txBox="1"/>
          <p:nvPr/>
        </p:nvSpPr>
        <p:spPr>
          <a:xfrm>
            <a:off x="457200" y="3470910"/>
            <a:ext cx="6212205" cy="834644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1500" dirty="0" smtClean="0">
                <a:solidFill>
                  <a:srgbClr val="black"/>
                </a:solidFill>
                <a:latin typeface="Arial" pitchFamily="34" charset="0"/>
                <a:cs typeface="Arial" pitchFamily="34" charset="0"/>
              </a:rPr>
              <a:t>  C. Within the </a:t>
            </a:r>
            <a:r>
              <a:rPr lang="en-US" sz="1500" dirty="0" smtClean="0">
                <a:solidFill>
                  <a:srgbClr val="black"/>
                </a:solidFill>
                <a:latin typeface="Arial" pitchFamily="34" charset="0"/>
                <a:cs typeface="Arial" pitchFamily="34" charset="0"/>
              </a:rPr>
              <a:t>&lt;</a:t>
            </a:r>
            <a:r>
              <a:rPr lang="en-US" sz="1500" dirty="0" smtClean="0">
                <a:solidFill>
                  <a:srgbClr val="black"/>
                </a:solidFill>
                <a:latin typeface="Arial" pitchFamily="34" charset="0"/>
                <a:cs typeface="Arial" pitchFamily="34" charset="0"/>
              </a:rPr>
              <a:t> body </a:t>
            </a:r>
            <a:r>
              <a:rPr lang="en-US" sz="1500" dirty="0" smtClean="0">
                <a:solidFill>
                  <a:srgbClr val="black"/>
                </a:solidFill>
                <a:latin typeface="Arial" pitchFamily="34" charset="0"/>
                <a:cs typeface="Arial" pitchFamily="34" charset="0"/>
              </a:rPr>
              <a:t>&gt;</a:t>
            </a:r>
            <a:r>
              <a:rPr lang="en-US" sz="1500" dirty="0" smtClean="0">
                <a:solidFill>
                  <a:srgbClr val="black"/>
                </a:solidFill>
                <a:latin typeface="Arial" pitchFamily="34" charset="0"/>
                <a:cs typeface="Arial" pitchFamily="34" charset="0"/>
              </a:rPr>
              <a:t> tag with a </a:t>
            </a:r>
            <a:r>
              <a:rPr lang="en-US" sz="1500" i="1" dirty="0" smtClean="0">
                <a:solidFill>
                  <a:srgbClr val="black"/>
                </a:solidFill>
                <a:latin typeface="Arial" pitchFamily="34" charset="0"/>
                <a:cs typeface="Arial" pitchFamily="34" charset="0"/>
              </a:rPr>
              <a:t>type</a:t>
            </a:r>
            <a:r>
              <a:rPr lang="en-US" sz="1500" dirty="0" smtClean="0">
                <a:solidFill>
                  <a:srgbClr val="black"/>
                </a:solidFill>
                <a:latin typeface="Arial" pitchFamily="34" charset="0"/>
                <a:cs typeface="Arial" pitchFamily="34" charset="0"/>
              </a:rPr>
              <a:t> attribute of </a:t>
            </a:r>
            <a:r>
              <a:rPr lang="en-US" sz="1500" i="1" dirty="0" smtClean="0">
                <a:solidFill>
                  <a:srgbClr val="black"/>
                </a:solidFill>
                <a:latin typeface="Arial" pitchFamily="34" charset="0"/>
                <a:cs typeface="Arial" pitchFamily="34" charset="0"/>
              </a:rPr>
              <a:t>text/stylesheet</a:t>
            </a:r>
            <a:endParaRPr lang="en-US" sz="1500" dirty="0"/>
          </a:p>
        </p:txBody>
      </p:sp>
      <p:sp>
        <p:nvSpPr>
          <p:cNvPr id="12" name="Object 12"/>
          <p:cNvSpPr txBox="1"/>
          <p:nvPr/>
        </p:nvSpPr>
        <p:spPr>
          <a:xfrm>
            <a:off x="457200" y="4122674"/>
            <a:ext cx="5648325" cy="834644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1500" dirty="0" smtClean="0">
                <a:solidFill>
                  <a:srgbClr val="black"/>
                </a:solidFill>
                <a:latin typeface="Arial" pitchFamily="34" charset="0"/>
                <a:cs typeface="Arial" pitchFamily="34" charset="0"/>
              </a:rPr>
              <a:t>  D. Within the </a:t>
            </a:r>
            <a:r>
              <a:rPr lang="en-US" sz="1500" dirty="0" smtClean="0">
                <a:solidFill>
                  <a:srgbClr val="black"/>
                </a:solidFill>
                <a:latin typeface="Arial" pitchFamily="34" charset="0"/>
                <a:cs typeface="Arial" pitchFamily="34" charset="0"/>
              </a:rPr>
              <a:t>&lt;</a:t>
            </a:r>
            <a:r>
              <a:rPr lang="en-US" sz="1500" dirty="0" smtClean="0">
                <a:solidFill>
                  <a:srgbClr val="black"/>
                </a:solidFill>
                <a:latin typeface="Arial" pitchFamily="34" charset="0"/>
                <a:cs typeface="Arial" pitchFamily="34" charset="0"/>
              </a:rPr>
              <a:t> head </a:t>
            </a:r>
            <a:r>
              <a:rPr lang="en-US" sz="1500" dirty="0" smtClean="0">
                <a:solidFill>
                  <a:srgbClr val="black"/>
                </a:solidFill>
                <a:latin typeface="Arial" pitchFamily="34" charset="0"/>
                <a:cs typeface="Arial" pitchFamily="34" charset="0"/>
              </a:rPr>
              <a:t>&gt;</a:t>
            </a:r>
            <a:r>
              <a:rPr lang="en-US" sz="1500" dirty="0" smtClean="0">
                <a:solidFill>
                  <a:srgbClr val="black"/>
                </a:solidFill>
                <a:latin typeface="Arial" pitchFamily="34" charset="0"/>
                <a:cs typeface="Arial" pitchFamily="34" charset="0"/>
              </a:rPr>
              <a:t> tag with a </a:t>
            </a:r>
            <a:r>
              <a:rPr lang="en-US" sz="1500" i="1" dirty="0" smtClean="0">
                <a:solidFill>
                  <a:srgbClr val="black"/>
                </a:solidFill>
                <a:latin typeface="Arial" pitchFamily="34" charset="0"/>
                <a:cs typeface="Arial" pitchFamily="34" charset="0"/>
              </a:rPr>
              <a:t>type</a:t>
            </a:r>
            <a:r>
              <a:rPr lang="en-US" sz="1500" dirty="0" smtClean="0">
                <a:solidFill>
                  <a:srgbClr val="black"/>
                </a:solidFill>
                <a:latin typeface="Arial" pitchFamily="34" charset="0"/>
                <a:cs typeface="Arial" pitchFamily="34" charset="0"/>
              </a:rPr>
              <a:t> attribute of </a:t>
            </a:r>
            <a:r>
              <a:rPr lang="en-US" sz="1500" i="1" dirty="0" smtClean="0">
                <a:solidFill>
                  <a:srgbClr val="black"/>
                </a:solidFill>
                <a:latin typeface="Arial" pitchFamily="34" charset="0"/>
                <a:cs typeface="Arial" pitchFamily="34" charset="0"/>
              </a:rPr>
              <a:t>text/css</a:t>
            </a:r>
            <a:endParaRPr lang="en-US" sz="15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8600" y="228600"/>
            <a:ext cx="685800" cy="68580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8640" y="777240"/>
            <a:ext cx="685800" cy="685800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6032" y="896112"/>
            <a:ext cx="320040" cy="32004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868680" y="228600"/>
            <a:ext cx="2418588" cy="440944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1200" dirty="0" smtClean="0">
                <a:solidFill>
                  <a:srgbClr val="666666"/>
                </a:solidFill>
                <a:latin typeface="Arial" pitchFamily="34" charset="0"/>
                <a:cs typeface="Arial" pitchFamily="34" charset="0"/>
              </a:rPr>
              <a:t>Style Sheets &amp; Simple Selectors</a:t>
            </a:r>
            <a:endParaRPr lang="en-US" sz="1200" dirty="0"/>
          </a:p>
        </p:txBody>
      </p:sp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85800" y="914400"/>
            <a:ext cx="411480" cy="41148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441655" y="320040"/>
            <a:ext cx="8412480" cy="690880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2700" dirty="0" smtClean="0">
                <a:solidFill>
                  <a:srgbClr val="176CEE"/>
                </a:solidFill>
                <a:latin typeface="Arial" pitchFamily="34" charset="0"/>
                <a:cs typeface="Arial" pitchFamily="34" charset="0"/>
              </a:rPr>
              <a:t>Quiz: Internal CSS</a:t>
            </a:r>
            <a:endParaRPr lang="en-US" sz="2700" dirty="0"/>
          </a:p>
        </p:txBody>
      </p:sp>
      <p:sp>
        <p:nvSpPr>
          <p:cNvPr id="8" name="Object 8"/>
          <p:cNvSpPr txBox="1"/>
          <p:nvPr/>
        </p:nvSpPr>
        <p:spPr>
          <a:xfrm>
            <a:off x="457200" y="1432687"/>
            <a:ext cx="7918704" cy="906780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1800" dirty="0" smtClean="0">
                <a:solidFill>
                  <a:srgbClr val="176CEE"/>
                </a:solidFill>
                <a:latin typeface="Arial" pitchFamily="34" charset="0"/>
                <a:cs typeface="Arial" pitchFamily="34" charset="0"/>
              </a:rPr>
              <a:t>What is the correct way to internally include the </a:t>
            </a:r>
            <a:r>
              <a:rPr lang="en-US" sz="1800" dirty="0" smtClean="0">
                <a:solidFill>
                  <a:srgbClr val="176CEE"/>
                </a:solidFill>
                <a:latin typeface="Arial" pitchFamily="34" charset="0"/>
                <a:cs typeface="Arial" pitchFamily="34" charset="0"/>
              </a:rPr>
              <a:t>&lt; style &gt; </a:t>
            </a:r>
            <a:r>
              <a:rPr lang="en-US" sz="1800" dirty="0" smtClean="0">
                <a:solidFill>
                  <a:srgbClr val="176CEE"/>
                </a:solidFill>
                <a:latin typeface="Arial" pitchFamily="34" charset="0"/>
                <a:cs typeface="Arial" pitchFamily="34" charset="0"/>
              </a:rPr>
              <a:t>tag in your HTML document?</a:t>
            </a:r>
            <a:endParaRPr lang="en-US" sz="1800" dirty="0"/>
          </a:p>
        </p:txBody>
      </p:sp>
      <p:sp>
        <p:nvSpPr>
          <p:cNvPr id="9" name="Object 9"/>
          <p:cNvSpPr txBox="1"/>
          <p:nvPr/>
        </p:nvSpPr>
        <p:spPr>
          <a:xfrm>
            <a:off x="457200" y="2202307"/>
            <a:ext cx="5988050" cy="631444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1500" dirty="0" smtClean="0">
                <a:solidFill>
                  <a:srgbClr val="800000"/>
                </a:solidFill>
                <a:latin typeface="Arial" pitchFamily="34" charset="0"/>
                <a:cs typeface="Arial" pitchFamily="34" charset="0"/>
              </a:rPr>
              <a:t> 🚫  A. Within the &lt; head &gt; tag with a </a:t>
            </a:r>
            <a:r>
              <a:rPr lang="en-US" sz="1500" i="1" dirty="0" smtClean="0">
                <a:solidFill>
                  <a:srgbClr val="800000"/>
                </a:solidFill>
                <a:latin typeface="Arial" pitchFamily="34" charset="0"/>
                <a:cs typeface="Arial" pitchFamily="34" charset="0"/>
              </a:rPr>
              <a:t>type</a:t>
            </a:r>
            <a:r>
              <a:rPr lang="en-US" sz="1500" dirty="0" smtClean="0">
                <a:solidFill>
                  <a:srgbClr val="800000"/>
                </a:solidFill>
                <a:latin typeface="Arial" pitchFamily="34" charset="0"/>
                <a:cs typeface="Arial" pitchFamily="34" charset="0"/>
              </a:rPr>
              <a:t> attribute of </a:t>
            </a:r>
            <a:r>
              <a:rPr lang="en-US" sz="1500" i="1" dirty="0" smtClean="0">
                <a:solidFill>
                  <a:srgbClr val="800000"/>
                </a:solidFill>
                <a:latin typeface="Arial" pitchFamily="34" charset="0"/>
                <a:cs typeface="Arial" pitchFamily="34" charset="0"/>
              </a:rPr>
              <a:t>stylesheet</a:t>
            </a:r>
            <a:endParaRPr lang="en-US" sz="1500" dirty="0"/>
          </a:p>
        </p:txBody>
      </p:sp>
      <p:sp>
        <p:nvSpPr>
          <p:cNvPr id="10" name="Object 10"/>
          <p:cNvSpPr txBox="1"/>
          <p:nvPr/>
        </p:nvSpPr>
        <p:spPr>
          <a:xfrm>
            <a:off x="457200" y="2684209"/>
            <a:ext cx="5988050" cy="834644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1500" dirty="0" smtClean="0">
                <a:solidFill>
                  <a:srgbClr val="800000"/>
                </a:solidFill>
                <a:latin typeface="Arial" pitchFamily="34" charset="0"/>
                <a:cs typeface="Arial" pitchFamily="34" charset="0"/>
              </a:rPr>
              <a:t> 🚫  B. Within the </a:t>
            </a:r>
            <a:r>
              <a:rPr lang="en-US" sz="1500" dirty="0" smtClean="0">
                <a:solidFill>
                  <a:srgbClr val="800000"/>
                </a:solidFill>
                <a:latin typeface="Arial" pitchFamily="34" charset="0"/>
                <a:cs typeface="Arial" pitchFamily="34" charset="0"/>
              </a:rPr>
              <a:t>&lt;</a:t>
            </a:r>
            <a:r>
              <a:rPr lang="en-US" sz="1500" dirty="0" smtClean="0">
                <a:solidFill>
                  <a:srgbClr val="800000"/>
                </a:solidFill>
                <a:latin typeface="Arial" pitchFamily="34" charset="0"/>
                <a:cs typeface="Arial" pitchFamily="34" charset="0"/>
              </a:rPr>
              <a:t> head </a:t>
            </a:r>
            <a:r>
              <a:rPr lang="en-US" sz="1500" dirty="0" smtClean="0">
                <a:solidFill>
                  <a:srgbClr val="800000"/>
                </a:solidFill>
                <a:latin typeface="Arial" pitchFamily="34" charset="0"/>
                <a:cs typeface="Arial" pitchFamily="34" charset="0"/>
              </a:rPr>
              <a:t>&gt;</a:t>
            </a:r>
            <a:r>
              <a:rPr lang="en-US" sz="1500" dirty="0" smtClean="0">
                <a:solidFill>
                  <a:srgbClr val="800000"/>
                </a:solidFill>
                <a:latin typeface="Arial" pitchFamily="34" charset="0"/>
                <a:cs typeface="Arial" pitchFamily="34" charset="0"/>
              </a:rPr>
              <a:t> tag with a </a:t>
            </a:r>
            <a:r>
              <a:rPr lang="en-US" sz="1500" i="1" dirty="0" smtClean="0">
                <a:solidFill>
                  <a:srgbClr val="800000"/>
                </a:solidFill>
                <a:latin typeface="Arial" pitchFamily="34" charset="0"/>
                <a:cs typeface="Arial" pitchFamily="34" charset="0"/>
              </a:rPr>
              <a:t>type</a:t>
            </a:r>
            <a:r>
              <a:rPr lang="en-US" sz="1500" dirty="0" smtClean="0">
                <a:solidFill>
                  <a:srgbClr val="800000"/>
                </a:solidFill>
                <a:latin typeface="Arial" pitchFamily="34" charset="0"/>
                <a:cs typeface="Arial" pitchFamily="34" charset="0"/>
              </a:rPr>
              <a:t> attribute of </a:t>
            </a:r>
            <a:r>
              <a:rPr lang="en-US" sz="1500" i="1" dirty="0" smtClean="0">
                <a:solidFill>
                  <a:srgbClr val="800000"/>
                </a:solidFill>
                <a:latin typeface="Arial" pitchFamily="34" charset="0"/>
                <a:cs typeface="Arial" pitchFamily="34" charset="0"/>
              </a:rPr>
              <a:t>css/text</a:t>
            </a:r>
            <a:endParaRPr lang="en-US" sz="1500" dirty="0"/>
          </a:p>
        </p:txBody>
      </p:sp>
      <p:sp>
        <p:nvSpPr>
          <p:cNvPr id="11" name="Object 11"/>
          <p:cNvSpPr txBox="1"/>
          <p:nvPr/>
        </p:nvSpPr>
        <p:spPr>
          <a:xfrm>
            <a:off x="457200" y="3369310"/>
            <a:ext cx="6561455" cy="834644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1500" dirty="0" smtClean="0">
                <a:solidFill>
                  <a:srgbClr val="800000"/>
                </a:solidFill>
                <a:latin typeface="Arial" pitchFamily="34" charset="0"/>
                <a:cs typeface="Arial" pitchFamily="34" charset="0"/>
              </a:rPr>
              <a:t> 🚫  C. Within the </a:t>
            </a:r>
            <a:r>
              <a:rPr lang="en-US" sz="1500" dirty="0" smtClean="0">
                <a:solidFill>
                  <a:srgbClr val="800000"/>
                </a:solidFill>
                <a:latin typeface="Arial" pitchFamily="34" charset="0"/>
                <a:cs typeface="Arial" pitchFamily="34" charset="0"/>
              </a:rPr>
              <a:t>&lt;</a:t>
            </a:r>
            <a:r>
              <a:rPr lang="en-US" sz="1500" dirty="0" smtClean="0">
                <a:solidFill>
                  <a:srgbClr val="800000"/>
                </a:solidFill>
                <a:latin typeface="Arial" pitchFamily="34" charset="0"/>
                <a:cs typeface="Arial" pitchFamily="34" charset="0"/>
              </a:rPr>
              <a:t> body </a:t>
            </a:r>
            <a:r>
              <a:rPr lang="en-US" sz="1500" dirty="0" smtClean="0">
                <a:solidFill>
                  <a:srgbClr val="800000"/>
                </a:solidFill>
                <a:latin typeface="Arial" pitchFamily="34" charset="0"/>
                <a:cs typeface="Arial" pitchFamily="34" charset="0"/>
              </a:rPr>
              <a:t>&gt;</a:t>
            </a:r>
            <a:r>
              <a:rPr lang="en-US" sz="1500" dirty="0" smtClean="0">
                <a:solidFill>
                  <a:srgbClr val="800000"/>
                </a:solidFill>
                <a:latin typeface="Arial" pitchFamily="34" charset="0"/>
                <a:cs typeface="Arial" pitchFamily="34" charset="0"/>
              </a:rPr>
              <a:t> tag with a </a:t>
            </a:r>
            <a:r>
              <a:rPr lang="en-US" sz="1500" i="1" dirty="0" smtClean="0">
                <a:solidFill>
                  <a:srgbClr val="800000"/>
                </a:solidFill>
                <a:latin typeface="Arial" pitchFamily="34" charset="0"/>
                <a:cs typeface="Arial" pitchFamily="34" charset="0"/>
              </a:rPr>
              <a:t>type</a:t>
            </a:r>
            <a:r>
              <a:rPr lang="en-US" sz="1500" dirty="0" smtClean="0">
                <a:solidFill>
                  <a:srgbClr val="800000"/>
                </a:solidFill>
                <a:latin typeface="Arial" pitchFamily="34" charset="0"/>
                <a:cs typeface="Arial" pitchFamily="34" charset="0"/>
              </a:rPr>
              <a:t> attribute of </a:t>
            </a:r>
            <a:r>
              <a:rPr lang="en-US" sz="1500" i="1" dirty="0" smtClean="0">
                <a:solidFill>
                  <a:srgbClr val="800000"/>
                </a:solidFill>
                <a:latin typeface="Arial" pitchFamily="34" charset="0"/>
                <a:cs typeface="Arial" pitchFamily="34" charset="0"/>
              </a:rPr>
              <a:t>text/stylesheet</a:t>
            </a:r>
            <a:endParaRPr lang="en-US" sz="1500" dirty="0"/>
          </a:p>
        </p:txBody>
      </p:sp>
      <p:sp>
        <p:nvSpPr>
          <p:cNvPr id="12" name="Object 12"/>
          <p:cNvSpPr txBox="1"/>
          <p:nvPr/>
        </p:nvSpPr>
        <p:spPr>
          <a:xfrm>
            <a:off x="457200" y="4054412"/>
            <a:ext cx="5902325" cy="834644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1500" dirty="0" smtClean="0">
                <a:solidFill>
                  <a:srgbClr val="32CD32"/>
                </a:solidFill>
                <a:latin typeface="Arial" pitchFamily="34" charset="0"/>
                <a:cs typeface="Arial" pitchFamily="34" charset="0"/>
              </a:rPr>
              <a:t> ✅  D. Within the </a:t>
            </a:r>
            <a:r>
              <a:rPr lang="en-US" sz="1500" dirty="0" smtClean="0">
                <a:solidFill>
                  <a:srgbClr val="32CD32"/>
                </a:solidFill>
                <a:latin typeface="Arial" pitchFamily="34" charset="0"/>
                <a:cs typeface="Arial" pitchFamily="34" charset="0"/>
              </a:rPr>
              <a:t>&lt;</a:t>
            </a:r>
            <a:r>
              <a:rPr lang="en-US" sz="1500" dirty="0" smtClean="0">
                <a:solidFill>
                  <a:srgbClr val="32CD32"/>
                </a:solidFill>
                <a:latin typeface="Arial" pitchFamily="34" charset="0"/>
                <a:cs typeface="Arial" pitchFamily="34" charset="0"/>
              </a:rPr>
              <a:t> head </a:t>
            </a:r>
            <a:r>
              <a:rPr lang="en-US" sz="1500" dirty="0" smtClean="0">
                <a:solidFill>
                  <a:srgbClr val="32CD32"/>
                </a:solidFill>
                <a:latin typeface="Arial" pitchFamily="34" charset="0"/>
                <a:cs typeface="Arial" pitchFamily="34" charset="0"/>
              </a:rPr>
              <a:t>&gt;</a:t>
            </a:r>
            <a:r>
              <a:rPr lang="en-US" sz="1500" dirty="0" smtClean="0">
                <a:solidFill>
                  <a:srgbClr val="32CD32"/>
                </a:solidFill>
                <a:latin typeface="Arial" pitchFamily="34" charset="0"/>
                <a:cs typeface="Arial" pitchFamily="34" charset="0"/>
              </a:rPr>
              <a:t> tag with a </a:t>
            </a:r>
            <a:r>
              <a:rPr lang="en-US" sz="1500" i="1" dirty="0" smtClean="0">
                <a:solidFill>
                  <a:srgbClr val="32CD32"/>
                </a:solidFill>
                <a:latin typeface="Arial" pitchFamily="34" charset="0"/>
                <a:cs typeface="Arial" pitchFamily="34" charset="0"/>
              </a:rPr>
              <a:t>type</a:t>
            </a:r>
            <a:r>
              <a:rPr lang="en-US" sz="1500" dirty="0" smtClean="0">
                <a:solidFill>
                  <a:srgbClr val="32CD32"/>
                </a:solidFill>
                <a:latin typeface="Arial" pitchFamily="34" charset="0"/>
                <a:cs typeface="Arial" pitchFamily="34" charset="0"/>
              </a:rPr>
              <a:t> attribute of </a:t>
            </a:r>
            <a:r>
              <a:rPr lang="en-US" sz="1500" i="1" dirty="0" smtClean="0">
                <a:solidFill>
                  <a:srgbClr val="32CD32"/>
                </a:solidFill>
                <a:latin typeface="Arial" pitchFamily="34" charset="0"/>
                <a:cs typeface="Arial" pitchFamily="34" charset="0"/>
              </a:rPr>
              <a:t>text/css</a:t>
            </a:r>
            <a:endParaRPr lang="en-US" sz="15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8600" y="228600"/>
            <a:ext cx="685800" cy="68580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8640" y="777240"/>
            <a:ext cx="685800" cy="685800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6032" y="896112"/>
            <a:ext cx="320040" cy="32004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868680" y="228600"/>
            <a:ext cx="2418588" cy="440944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1200" dirty="0" smtClean="0">
                <a:solidFill>
                  <a:srgbClr val="666666"/>
                </a:solidFill>
                <a:latin typeface="Arial" pitchFamily="34" charset="0"/>
                <a:cs typeface="Arial" pitchFamily="34" charset="0"/>
              </a:rPr>
              <a:t>Style Sheets &amp; Simple Selectors</a:t>
            </a:r>
            <a:endParaRPr lang="en-US" sz="1200" dirty="0"/>
          </a:p>
        </p:txBody>
      </p:sp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85800" y="914400"/>
            <a:ext cx="411480" cy="41148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441655" y="320040"/>
            <a:ext cx="8412480" cy="690880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2700" dirty="0" smtClean="0">
                <a:solidFill>
                  <a:srgbClr val="176CEE"/>
                </a:solidFill>
                <a:latin typeface="Arial" pitchFamily="34" charset="0"/>
                <a:cs typeface="Arial" pitchFamily="34" charset="0"/>
              </a:rPr>
              <a:t>External CSS</a:t>
            </a:r>
            <a:endParaRPr lang="en-US" sz="2700" dirty="0"/>
          </a:p>
        </p:txBody>
      </p:sp>
      <p:sp>
        <p:nvSpPr>
          <p:cNvPr id="8" name="Object 8"/>
          <p:cNvSpPr txBox="1"/>
          <p:nvPr/>
        </p:nvSpPr>
        <p:spPr>
          <a:xfrm>
            <a:off x="621792" y="1955800"/>
            <a:ext cx="3840480" cy="1986280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2800" dirty="0" smtClean="0">
                <a:solidFill>
                  <a:srgbClr val="003399"/>
                </a:solidFill>
                <a:latin typeface="Arial" pitchFamily="34" charset="0"/>
                <a:cs typeface="Arial" pitchFamily="34" charset="0"/>
              </a:rPr>
              <a:t>CSS from a separate file can be included in HTML using a </a:t>
            </a:r>
            <a:r>
              <a:rPr lang="en-US" sz="2800" dirty="0" smtClean="0">
                <a:solidFill>
                  <a:srgbClr val="003399"/>
                </a:solidFill>
                <a:latin typeface="Arial" pitchFamily="34" charset="0"/>
                <a:cs typeface="Arial" pitchFamily="34" charset="0"/>
              </a:rPr>
              <a:t>link</a:t>
            </a:r>
            <a:r>
              <a:rPr lang="en-US" sz="2800" dirty="0" smtClean="0">
                <a:solidFill>
                  <a:srgbClr val="003399"/>
                </a:solidFill>
                <a:latin typeface="Arial" pitchFamily="34" charset="0"/>
                <a:cs typeface="Arial" pitchFamily="34" charset="0"/>
              </a:rPr>
              <a:t> element</a:t>
            </a:r>
            <a:endParaRPr lang="en-US" sz="2800" dirty="0"/>
          </a:p>
        </p:txBody>
      </p:sp>
      <p:pic>
        <p:nvPicPr>
          <p:cNvPr id="9" name="Object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572000" y="1282684"/>
            <a:ext cx="3785616" cy="314963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35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6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2022-11-21T14:38:36Z</dcterms:created>
  <dcterms:modified xsi:type="dcterms:W3CDTF">2022-11-21T14:38:36Z</dcterms:modified>
</cp:coreProperties>
</file>